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DM Sans" panose="020F0502020204030204"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1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5dcb02d16b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5dcb02d16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5dcb02d16b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5dcb02d16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a393108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a393108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dcb02d16b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5dcb02d16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54450" y="-672900"/>
            <a:ext cx="8245800" cy="5541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98550" y="235900"/>
            <a:ext cx="8520600" cy="69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400" b="1">
                <a:solidFill>
                  <a:srgbClr val="16224E"/>
                </a:solidFill>
                <a:latin typeface="DM Sans"/>
                <a:ea typeface="DM Sans"/>
                <a:cs typeface="DM Sans"/>
                <a:sym typeface="DM Sans"/>
              </a:rPr>
              <a:t>Sparx Reader</a:t>
            </a:r>
            <a:endParaRPr sz="5800"/>
          </a:p>
        </p:txBody>
      </p:sp>
      <p:sp>
        <p:nvSpPr>
          <p:cNvPr id="57" name="Google Shape;57;p14"/>
          <p:cNvSpPr txBox="1"/>
          <p:nvPr/>
        </p:nvSpPr>
        <p:spPr>
          <a:xfrm>
            <a:off x="450800" y="1000825"/>
            <a:ext cx="7866000" cy="382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b="1">
                <a:solidFill>
                  <a:srgbClr val="190739"/>
                </a:solidFill>
              </a:rPr>
              <a:t>What is Sparx Reader?</a:t>
            </a:r>
            <a:br>
              <a:rPr lang="en-GB" sz="1800">
                <a:solidFill>
                  <a:srgbClr val="190739"/>
                </a:solidFill>
              </a:rPr>
            </a:br>
            <a:r>
              <a:rPr lang="en-GB" sz="1800">
                <a:solidFill>
                  <a:srgbClr val="16224E"/>
                </a:solidFill>
              </a:rPr>
              <a:t>Sparx Reader helps every student to read regularly, which is vital for building literacy skills. Your children will be completing weekly reading homework using Sparx Reader. </a:t>
            </a:r>
            <a:endParaRPr sz="1800">
              <a:solidFill>
                <a:srgbClr val="16224E"/>
              </a:solidFill>
            </a:endParaRPr>
          </a:p>
          <a:p>
            <a:pPr marL="0" lvl="0" indent="0" algn="l" rtl="0">
              <a:lnSpc>
                <a:spcPct val="115000"/>
              </a:lnSpc>
              <a:spcBef>
                <a:spcPts val="800"/>
              </a:spcBef>
              <a:spcAft>
                <a:spcPts val="0"/>
              </a:spcAft>
              <a:buNone/>
            </a:pPr>
            <a:endParaRPr sz="1800">
              <a:solidFill>
                <a:srgbClr val="423D55"/>
              </a:solidFill>
            </a:endParaRPr>
          </a:p>
          <a:p>
            <a:pPr marL="0" lvl="0" indent="0" algn="l" rtl="0">
              <a:lnSpc>
                <a:spcPct val="115000"/>
              </a:lnSpc>
              <a:spcBef>
                <a:spcPts val="800"/>
              </a:spcBef>
              <a:spcAft>
                <a:spcPts val="0"/>
              </a:spcAft>
              <a:buClr>
                <a:schemeClr val="dk1"/>
              </a:buClr>
              <a:buSzPts val="1100"/>
              <a:buFont typeface="Arial"/>
              <a:buNone/>
            </a:pPr>
            <a:r>
              <a:rPr lang="en-GB" sz="1800" b="1">
                <a:solidFill>
                  <a:srgbClr val="190739"/>
                </a:solidFill>
              </a:rPr>
              <a:t>How does Sparx Reader work?</a:t>
            </a:r>
            <a:br>
              <a:rPr lang="en-GB" sz="1800">
                <a:solidFill>
                  <a:srgbClr val="190739"/>
                </a:solidFill>
              </a:rPr>
            </a:br>
            <a:r>
              <a:rPr lang="en-GB" sz="1800">
                <a:solidFill>
                  <a:srgbClr val="16224E"/>
                </a:solidFill>
              </a:rPr>
              <a:t>Students can choose from a range of ebooks at their appropriate level and as they read, they’ll answer questions to check they’re reading carefully.</a:t>
            </a:r>
            <a:br>
              <a:rPr lang="en-GB" sz="1800">
                <a:solidFill>
                  <a:srgbClr val="16224E"/>
                </a:solidFill>
              </a:rPr>
            </a:br>
            <a:r>
              <a:rPr lang="en-GB" sz="1800">
                <a:solidFill>
                  <a:srgbClr val="16224E"/>
                </a:solidFill>
              </a:rPr>
              <a:t>As they read, they answer questions and </a:t>
            </a:r>
            <a:r>
              <a:rPr lang="en-GB" sz="1800" b="1">
                <a:solidFill>
                  <a:srgbClr val="16224E"/>
                </a:solidFill>
              </a:rPr>
              <a:t>earn Sparx Reader Points (SRP)</a:t>
            </a:r>
            <a:r>
              <a:rPr lang="en-GB" sz="1800">
                <a:solidFill>
                  <a:srgbClr val="16224E"/>
                </a:solidFill>
              </a:rPr>
              <a:t> for reading carefully.</a:t>
            </a:r>
            <a:br>
              <a:rPr lang="en-GB" sz="1800">
                <a:solidFill>
                  <a:srgbClr val="16224E"/>
                </a:solidFill>
              </a:rPr>
            </a:br>
            <a:r>
              <a:rPr lang="en-GB" sz="1800">
                <a:solidFill>
                  <a:srgbClr val="16224E"/>
                </a:solidFill>
              </a:rPr>
              <a:t>These points will complete their homework task.</a:t>
            </a:r>
            <a:endParaRPr sz="1800">
              <a:solidFill>
                <a:srgbClr val="16224E"/>
              </a:solidFill>
            </a:endParaRPr>
          </a:p>
          <a:p>
            <a:pPr marL="0" lvl="0" indent="0" algn="l" rtl="0">
              <a:lnSpc>
                <a:spcPct val="115000"/>
              </a:lnSpc>
              <a:spcBef>
                <a:spcPts val="800"/>
              </a:spcBef>
              <a:spcAft>
                <a:spcPts val="0"/>
              </a:spcAft>
              <a:buClr>
                <a:schemeClr val="dk1"/>
              </a:buClr>
              <a:buSzPts val="1100"/>
              <a:buFont typeface="Arial"/>
              <a:buNone/>
            </a:pPr>
            <a:endParaRPr sz="950">
              <a:solidFill>
                <a:srgbClr val="423D55"/>
              </a:solidFill>
            </a:endParaRPr>
          </a:p>
          <a:p>
            <a:pPr marL="0" lvl="0" indent="0" algn="l" rtl="0">
              <a:spcBef>
                <a:spcPts val="0"/>
              </a:spcBef>
              <a:spcAft>
                <a:spcPts val="0"/>
              </a:spcAft>
              <a:buNone/>
            </a:pPr>
            <a:endParaRPr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3400" b="1">
                <a:solidFill>
                  <a:srgbClr val="16224E"/>
                </a:solidFill>
                <a:latin typeface="DM Sans"/>
                <a:ea typeface="DM Sans"/>
                <a:cs typeface="DM Sans"/>
                <a:sym typeface="DM Sans"/>
              </a:rPr>
              <a:t>Sparx Reader</a:t>
            </a:r>
            <a:endParaRPr sz="3400"/>
          </a:p>
          <a:p>
            <a:pPr marL="0" lvl="0" indent="0" algn="l" rtl="0">
              <a:spcBef>
                <a:spcPts val="0"/>
              </a:spcBef>
              <a:spcAft>
                <a:spcPts val="0"/>
              </a:spcAft>
              <a:buNone/>
            </a:pPr>
            <a:endParaRPr/>
          </a:p>
        </p:txBody>
      </p:sp>
      <p:sp>
        <p:nvSpPr>
          <p:cNvPr id="63" name="Google Shape;63;p15"/>
          <p:cNvSpPr txBox="1">
            <a:spLocks noGrp="1"/>
          </p:cNvSpPr>
          <p:nvPr>
            <p:ph type="body" idx="1"/>
          </p:nvPr>
        </p:nvSpPr>
        <p:spPr>
          <a:xfrm>
            <a:off x="311700" y="1124075"/>
            <a:ext cx="2298000" cy="34446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GB">
                <a:solidFill>
                  <a:srgbClr val="16224E"/>
                </a:solidFill>
              </a:rPr>
              <a:t>This video shows an example of what reading on Sparx Reader looks like. </a:t>
            </a:r>
            <a:endParaRPr>
              <a:solidFill>
                <a:srgbClr val="16224E"/>
              </a:solidFill>
            </a:endParaRPr>
          </a:p>
          <a:p>
            <a:pPr marL="0" lvl="0" indent="0" algn="l" rtl="0">
              <a:spcBef>
                <a:spcPts val="800"/>
              </a:spcBef>
              <a:spcAft>
                <a:spcPts val="0"/>
              </a:spcAft>
              <a:buNone/>
            </a:pPr>
            <a:endParaRPr>
              <a:solidFill>
                <a:srgbClr val="16224E"/>
              </a:solidFill>
            </a:endParaRPr>
          </a:p>
          <a:p>
            <a:pPr marL="0" lvl="0" indent="0" algn="l" rtl="0">
              <a:spcBef>
                <a:spcPts val="800"/>
              </a:spcBef>
              <a:spcAft>
                <a:spcPts val="800"/>
              </a:spcAft>
              <a:buClr>
                <a:schemeClr val="dk1"/>
              </a:buClr>
              <a:buSzPts val="1100"/>
              <a:buFont typeface="Arial"/>
              <a:buNone/>
            </a:pPr>
            <a:r>
              <a:rPr lang="en-GB">
                <a:solidFill>
                  <a:srgbClr val="16224E"/>
                </a:solidFill>
              </a:rPr>
              <a:t>Sparx Reader adapts to each student’s reading level so book choices and section lengths will differ. </a:t>
            </a:r>
            <a:endParaRPr>
              <a:solidFill>
                <a:srgbClr val="16224E"/>
              </a:solidFill>
            </a:endParaRPr>
          </a:p>
        </p:txBody>
      </p:sp>
      <p:pic>
        <p:nvPicPr>
          <p:cNvPr id="64" name="Google Shape;64;p15"/>
          <p:cNvPicPr preferRelativeResize="0"/>
          <p:nvPr/>
        </p:nvPicPr>
        <p:blipFill>
          <a:blip r:embed="rId3">
            <a:alphaModFix/>
          </a:blip>
          <a:stretch>
            <a:fillRect/>
          </a:stretch>
        </p:blipFill>
        <p:spPr>
          <a:xfrm>
            <a:off x="2798125" y="1058625"/>
            <a:ext cx="5715000" cy="321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23450" y="445000"/>
            <a:ext cx="30918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sz="3750" b="1">
                <a:solidFill>
                  <a:srgbClr val="16224E"/>
                </a:solidFill>
                <a:latin typeface="DM Sans"/>
                <a:ea typeface="DM Sans"/>
                <a:cs typeface="DM Sans"/>
                <a:sym typeface="DM Sans"/>
              </a:rPr>
              <a:t>Gold Reader</a:t>
            </a:r>
            <a:endParaRPr sz="375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endParaRPr/>
          </a:p>
        </p:txBody>
      </p:sp>
      <p:sp>
        <p:nvSpPr>
          <p:cNvPr id="70" name="Google Shape;70;p16"/>
          <p:cNvSpPr txBox="1">
            <a:spLocks noGrp="1"/>
          </p:cNvSpPr>
          <p:nvPr>
            <p:ph type="body" idx="1"/>
          </p:nvPr>
        </p:nvSpPr>
        <p:spPr>
          <a:xfrm>
            <a:off x="311700" y="1673575"/>
            <a:ext cx="3315300" cy="2751600"/>
          </a:xfrm>
          <a:prstGeom prst="rect">
            <a:avLst/>
          </a:prstGeom>
        </p:spPr>
        <p:txBody>
          <a:bodyPr spcFirstLastPara="1" wrap="square" lIns="91425" tIns="91425" rIns="91425" bIns="91425" anchor="t" anchorCtr="0">
            <a:normAutofit lnSpcReduction="20000"/>
          </a:bodyPr>
          <a:lstStyle/>
          <a:p>
            <a:pPr marL="0" lvl="0" indent="0" algn="l" rtl="0">
              <a:lnSpc>
                <a:spcPct val="95000"/>
              </a:lnSpc>
              <a:spcBef>
                <a:spcPts val="0"/>
              </a:spcBef>
              <a:spcAft>
                <a:spcPts val="0"/>
              </a:spcAft>
              <a:buNone/>
            </a:pPr>
            <a:r>
              <a:rPr lang="en-GB" sz="1600" b="1">
                <a:solidFill>
                  <a:srgbClr val="16224E"/>
                </a:solidFill>
              </a:rPr>
              <a:t>What is Gold Reader?</a:t>
            </a:r>
            <a:endParaRPr sz="1600" b="1">
              <a:solidFill>
                <a:srgbClr val="16224E"/>
              </a:solidFill>
            </a:endParaRPr>
          </a:p>
          <a:p>
            <a:pPr marL="0" lvl="0" indent="0" algn="l" rtl="0">
              <a:lnSpc>
                <a:spcPct val="95000"/>
              </a:lnSpc>
              <a:spcBef>
                <a:spcPts val="800"/>
              </a:spcBef>
              <a:spcAft>
                <a:spcPts val="0"/>
              </a:spcAft>
              <a:buNone/>
            </a:pPr>
            <a:r>
              <a:rPr lang="en-GB" sz="1600">
                <a:solidFill>
                  <a:srgbClr val="16224E"/>
                </a:solidFill>
              </a:rPr>
              <a:t>Motivated readers who demonstrate consistent, careful reading can unlock Gold Reader. </a:t>
            </a:r>
            <a:endParaRPr sz="1600">
              <a:solidFill>
                <a:srgbClr val="16224E"/>
              </a:solidFill>
            </a:endParaRPr>
          </a:p>
          <a:p>
            <a:pPr marL="0" lvl="0" indent="0" algn="l" rtl="0">
              <a:lnSpc>
                <a:spcPct val="95000"/>
              </a:lnSpc>
              <a:spcBef>
                <a:spcPts val="800"/>
              </a:spcBef>
              <a:spcAft>
                <a:spcPts val="0"/>
              </a:spcAft>
              <a:buNone/>
            </a:pPr>
            <a:endParaRPr sz="1600">
              <a:solidFill>
                <a:srgbClr val="16224E"/>
              </a:solidFill>
            </a:endParaRPr>
          </a:p>
          <a:p>
            <a:pPr marL="0" lvl="0" indent="0" algn="l" rtl="0">
              <a:lnSpc>
                <a:spcPct val="95000"/>
              </a:lnSpc>
              <a:spcBef>
                <a:spcPts val="800"/>
              </a:spcBef>
              <a:spcAft>
                <a:spcPts val="0"/>
              </a:spcAft>
              <a:buNone/>
            </a:pPr>
            <a:r>
              <a:rPr lang="en-GB" sz="1600">
                <a:solidFill>
                  <a:srgbClr val="16224E"/>
                </a:solidFill>
              </a:rPr>
              <a:t>This means they can read any paper book from the library or from home by scanning in its barcode. </a:t>
            </a:r>
            <a:endParaRPr sz="1600">
              <a:solidFill>
                <a:srgbClr val="16224E"/>
              </a:solidFill>
            </a:endParaRPr>
          </a:p>
          <a:p>
            <a:pPr marL="0" lvl="0" indent="0" algn="l" rtl="0">
              <a:lnSpc>
                <a:spcPct val="95000"/>
              </a:lnSpc>
              <a:spcBef>
                <a:spcPts val="800"/>
              </a:spcBef>
              <a:spcAft>
                <a:spcPts val="800"/>
              </a:spcAft>
              <a:buClr>
                <a:schemeClr val="dk1"/>
              </a:buClr>
              <a:buSzPts val="1100"/>
              <a:buFont typeface="Arial"/>
              <a:buNone/>
            </a:pPr>
            <a:br>
              <a:rPr lang="en-GB" sz="1600">
                <a:solidFill>
                  <a:srgbClr val="16224E"/>
                </a:solidFill>
              </a:rPr>
            </a:br>
            <a:endParaRPr/>
          </a:p>
        </p:txBody>
      </p:sp>
      <p:pic>
        <p:nvPicPr>
          <p:cNvPr id="71" name="Google Shape;71;p16"/>
          <p:cNvPicPr preferRelativeResize="0"/>
          <p:nvPr/>
        </p:nvPicPr>
        <p:blipFill rotWithShape="1">
          <a:blip r:embed="rId3">
            <a:alphaModFix/>
          </a:blip>
          <a:srcRect b="14324"/>
          <a:stretch/>
        </p:blipFill>
        <p:spPr>
          <a:xfrm>
            <a:off x="3884425" y="155675"/>
            <a:ext cx="5146400" cy="4832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2352"/>
              <a:buFont typeface="Arial"/>
              <a:buNone/>
            </a:pPr>
            <a:r>
              <a:rPr lang="en-GB" sz="3400" b="1">
                <a:solidFill>
                  <a:srgbClr val="16224E"/>
                </a:solidFill>
                <a:latin typeface="DM Sans"/>
                <a:ea typeface="DM Sans"/>
                <a:cs typeface="DM Sans"/>
                <a:sym typeface="DM Sans"/>
              </a:rPr>
              <a:t>Monitoring your child’s reading</a:t>
            </a:r>
            <a:endParaRPr sz="3400"/>
          </a:p>
          <a:p>
            <a:pPr marL="0" lvl="0" indent="0" algn="l" rtl="0">
              <a:spcBef>
                <a:spcPts val="0"/>
              </a:spcBef>
              <a:spcAft>
                <a:spcPts val="0"/>
              </a:spcAft>
              <a:buNone/>
            </a:pPr>
            <a:endParaRPr/>
          </a:p>
        </p:txBody>
      </p:sp>
      <p:sp>
        <p:nvSpPr>
          <p:cNvPr id="77" name="Google Shape;77;p17"/>
          <p:cNvSpPr txBox="1">
            <a:spLocks noGrp="1"/>
          </p:cNvSpPr>
          <p:nvPr>
            <p:ph type="body" idx="1"/>
          </p:nvPr>
        </p:nvSpPr>
        <p:spPr>
          <a:xfrm>
            <a:off x="311700" y="1152475"/>
            <a:ext cx="8673000" cy="1217400"/>
          </a:xfrm>
          <a:prstGeom prst="rect">
            <a:avLst/>
          </a:prstGeom>
        </p:spPr>
        <p:txBody>
          <a:bodyPr spcFirstLastPara="1" wrap="square" lIns="91425" tIns="91425" rIns="91425" bIns="91425" anchor="t" anchorCtr="0">
            <a:normAutofit/>
          </a:bodyPr>
          <a:lstStyle/>
          <a:p>
            <a:pPr marL="0" lvl="0" indent="0" algn="l" rtl="0">
              <a:lnSpc>
                <a:spcPct val="105000"/>
              </a:lnSpc>
              <a:spcBef>
                <a:spcPts val="0"/>
              </a:spcBef>
              <a:spcAft>
                <a:spcPts val="800"/>
              </a:spcAft>
              <a:buClr>
                <a:schemeClr val="dk1"/>
              </a:buClr>
              <a:buSzPts val="1100"/>
              <a:buFont typeface="Arial"/>
              <a:buNone/>
            </a:pPr>
            <a:r>
              <a:rPr lang="en-GB" sz="1600">
                <a:solidFill>
                  <a:srgbClr val="16224E"/>
                </a:solidFill>
              </a:rPr>
              <a:t>You are able to monitor how your child is getting on with their reading using the link to the Parent Portal, available in your weekly Sparx Maths homework emails. When clicking through the link, you will be able to keep track of any Sparx system that your child uses. Here you can keep track of previous homeworks as well as the book your child is currently reading. </a:t>
            </a:r>
            <a:endParaRPr sz="1600"/>
          </a:p>
        </p:txBody>
      </p:sp>
      <p:pic>
        <p:nvPicPr>
          <p:cNvPr id="78" name="Google Shape;78;p17"/>
          <p:cNvPicPr preferRelativeResize="0"/>
          <p:nvPr/>
        </p:nvPicPr>
        <p:blipFill>
          <a:blip r:embed="rId3">
            <a:alphaModFix/>
          </a:blip>
          <a:stretch>
            <a:fillRect/>
          </a:stretch>
        </p:blipFill>
        <p:spPr>
          <a:xfrm>
            <a:off x="152400" y="2369875"/>
            <a:ext cx="4967850" cy="1623825"/>
          </a:xfrm>
          <a:prstGeom prst="rect">
            <a:avLst/>
          </a:prstGeom>
          <a:noFill/>
          <a:ln>
            <a:noFill/>
          </a:ln>
        </p:spPr>
      </p:pic>
      <p:pic>
        <p:nvPicPr>
          <p:cNvPr id="79" name="Google Shape;79;p17"/>
          <p:cNvPicPr preferRelativeResize="0"/>
          <p:nvPr/>
        </p:nvPicPr>
        <p:blipFill>
          <a:blip r:embed="rId4">
            <a:alphaModFix/>
          </a:blip>
          <a:stretch>
            <a:fillRect/>
          </a:stretch>
        </p:blipFill>
        <p:spPr>
          <a:xfrm>
            <a:off x="5173550" y="2340725"/>
            <a:ext cx="3658750" cy="2724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3400" b="1">
                <a:solidFill>
                  <a:srgbClr val="16224E"/>
                </a:solidFill>
                <a:latin typeface="DM Sans"/>
                <a:ea typeface="DM Sans"/>
                <a:cs typeface="DM Sans"/>
                <a:sym typeface="DM Sans"/>
              </a:rPr>
              <a:t>Sparx Reader FAQs</a:t>
            </a:r>
            <a:endParaRPr sz="3400"/>
          </a:p>
          <a:p>
            <a:pPr marL="0" lvl="0" indent="0" algn="l" rtl="0">
              <a:spcBef>
                <a:spcPts val="0"/>
              </a:spcBef>
              <a:spcAft>
                <a:spcPts val="0"/>
              </a:spcAft>
              <a:buNone/>
            </a:pPr>
            <a:endParaRPr/>
          </a:p>
        </p:txBody>
      </p:sp>
      <p:sp>
        <p:nvSpPr>
          <p:cNvPr id="85" name="Google Shape;85;p18"/>
          <p:cNvSpPr txBox="1">
            <a:spLocks noGrp="1"/>
          </p:cNvSpPr>
          <p:nvPr>
            <p:ph type="body" idx="1"/>
          </p:nvPr>
        </p:nvSpPr>
        <p:spPr>
          <a:xfrm>
            <a:off x="311700" y="560525"/>
            <a:ext cx="8520600" cy="44727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GB" sz="1500" b="1">
                <a:solidFill>
                  <a:srgbClr val="16224E"/>
                </a:solidFill>
              </a:rPr>
              <a:t>How do they log in?</a:t>
            </a:r>
            <a:endParaRPr sz="1500">
              <a:solidFill>
                <a:srgbClr val="16224E"/>
              </a:solidFill>
            </a:endParaRPr>
          </a:p>
          <a:p>
            <a:pPr marL="0" lvl="0" indent="0" algn="l" rtl="0">
              <a:lnSpc>
                <a:spcPct val="95000"/>
              </a:lnSpc>
              <a:spcBef>
                <a:spcPts val="0"/>
              </a:spcBef>
              <a:spcAft>
                <a:spcPts val="0"/>
              </a:spcAft>
              <a:buNone/>
            </a:pPr>
            <a:r>
              <a:rPr lang="en-GB" sz="1500">
                <a:solidFill>
                  <a:srgbClr val="16224E"/>
                </a:solidFill>
              </a:rPr>
              <a:t>Students log in at sparxreader.com. They will need to find their school and log in using their Sparx Maths details.</a:t>
            </a:r>
            <a:endParaRPr sz="1500">
              <a:solidFill>
                <a:srgbClr val="16224E"/>
              </a:solidFill>
            </a:endParaRPr>
          </a:p>
          <a:p>
            <a:pPr marL="0" lvl="0" indent="0" algn="l" rtl="0">
              <a:lnSpc>
                <a:spcPct val="95000"/>
              </a:lnSpc>
              <a:spcBef>
                <a:spcPts val="0"/>
              </a:spcBef>
              <a:spcAft>
                <a:spcPts val="0"/>
              </a:spcAft>
              <a:buNone/>
            </a:pPr>
            <a:endParaRPr sz="1500">
              <a:solidFill>
                <a:srgbClr val="16224E"/>
              </a:solidFill>
            </a:endParaRPr>
          </a:p>
          <a:p>
            <a:pPr marL="0" lvl="0" indent="0" algn="l" rtl="0">
              <a:lnSpc>
                <a:spcPct val="95000"/>
              </a:lnSpc>
              <a:spcBef>
                <a:spcPts val="0"/>
              </a:spcBef>
              <a:spcAft>
                <a:spcPts val="0"/>
              </a:spcAft>
              <a:buNone/>
            </a:pPr>
            <a:r>
              <a:rPr lang="en-GB" sz="1500" b="1">
                <a:solidFill>
                  <a:srgbClr val="16224E"/>
                </a:solidFill>
              </a:rPr>
              <a:t>What devices are supported?</a:t>
            </a:r>
            <a:endParaRPr sz="1500" b="1">
              <a:solidFill>
                <a:srgbClr val="16224E"/>
              </a:solidFill>
            </a:endParaRPr>
          </a:p>
          <a:p>
            <a:pPr marL="0" lvl="0" indent="0" algn="l" rtl="0">
              <a:lnSpc>
                <a:spcPct val="95000"/>
              </a:lnSpc>
              <a:spcBef>
                <a:spcPts val="0"/>
              </a:spcBef>
              <a:spcAft>
                <a:spcPts val="0"/>
              </a:spcAft>
              <a:buNone/>
            </a:pPr>
            <a:r>
              <a:rPr lang="en-GB" sz="1500">
                <a:solidFill>
                  <a:srgbClr val="16224E"/>
                </a:solidFill>
              </a:rPr>
              <a:t>Your child can access Sparx Reader on </a:t>
            </a:r>
            <a:r>
              <a:rPr lang="en-GB" sz="1500" i="1">
                <a:solidFill>
                  <a:srgbClr val="16224E"/>
                </a:solidFill>
              </a:rPr>
              <a:t>any device</a:t>
            </a:r>
            <a:r>
              <a:rPr lang="en-GB" sz="1500">
                <a:solidFill>
                  <a:srgbClr val="16224E"/>
                </a:solidFill>
              </a:rPr>
              <a:t> that connects to the internet with a web browser. </a:t>
            </a:r>
            <a:endParaRPr sz="1500">
              <a:solidFill>
                <a:srgbClr val="16224E"/>
              </a:solidFill>
            </a:endParaRPr>
          </a:p>
          <a:p>
            <a:pPr marL="0" lvl="0" indent="0" algn="l" rtl="0">
              <a:lnSpc>
                <a:spcPct val="95000"/>
              </a:lnSpc>
              <a:spcBef>
                <a:spcPts val="0"/>
              </a:spcBef>
              <a:spcAft>
                <a:spcPts val="0"/>
              </a:spcAft>
              <a:buNone/>
            </a:pPr>
            <a:endParaRPr sz="1500">
              <a:solidFill>
                <a:srgbClr val="16224E"/>
              </a:solidFill>
            </a:endParaRPr>
          </a:p>
          <a:p>
            <a:pPr marL="0" lvl="0" indent="0" algn="l" rtl="0">
              <a:lnSpc>
                <a:spcPct val="95000"/>
              </a:lnSpc>
              <a:spcBef>
                <a:spcPts val="0"/>
              </a:spcBef>
              <a:spcAft>
                <a:spcPts val="0"/>
              </a:spcAft>
              <a:buNone/>
            </a:pPr>
            <a:r>
              <a:rPr lang="en-GB" sz="1500" b="1">
                <a:solidFill>
                  <a:srgbClr val="16224E"/>
                </a:solidFill>
              </a:rPr>
              <a:t>How can I support my child with their reading?</a:t>
            </a:r>
            <a:endParaRPr sz="1500" b="1">
              <a:solidFill>
                <a:srgbClr val="16224E"/>
              </a:solidFill>
            </a:endParaRPr>
          </a:p>
          <a:p>
            <a:pPr marL="457200" lvl="0" indent="-323850" algn="l" rtl="0">
              <a:lnSpc>
                <a:spcPct val="95000"/>
              </a:lnSpc>
              <a:spcBef>
                <a:spcPts val="0"/>
              </a:spcBef>
              <a:spcAft>
                <a:spcPts val="0"/>
              </a:spcAft>
              <a:buClr>
                <a:srgbClr val="16224E"/>
              </a:buClr>
              <a:buSzPts val="1500"/>
              <a:buChar char="●"/>
            </a:pPr>
            <a:r>
              <a:rPr lang="en-GB" sz="1500">
                <a:solidFill>
                  <a:srgbClr val="16224E"/>
                </a:solidFill>
              </a:rPr>
              <a:t>Sparx Reader adapts to each student’s reading level, so it’s important that you don’t help by answering questions for them. If you help them, Sparx Reader might think they’re a very strong reader and show them books that are too difficult. </a:t>
            </a:r>
            <a:endParaRPr sz="1500">
              <a:solidFill>
                <a:srgbClr val="16224E"/>
              </a:solidFill>
            </a:endParaRPr>
          </a:p>
          <a:p>
            <a:pPr marL="457200" lvl="0" indent="-323850" algn="l" rtl="0">
              <a:lnSpc>
                <a:spcPct val="95000"/>
              </a:lnSpc>
              <a:spcBef>
                <a:spcPts val="0"/>
              </a:spcBef>
              <a:spcAft>
                <a:spcPts val="0"/>
              </a:spcAft>
              <a:buClr>
                <a:srgbClr val="16224E"/>
              </a:buClr>
              <a:buSzPts val="1500"/>
              <a:buChar char="●"/>
            </a:pPr>
            <a:r>
              <a:rPr lang="en-GB" sz="1500">
                <a:solidFill>
                  <a:srgbClr val="16224E"/>
                </a:solidFill>
              </a:rPr>
              <a:t>You can help by providing a quiet space for your child to focus on their reading homework each week and encourage them to read carefully.</a:t>
            </a:r>
            <a:endParaRPr sz="1500">
              <a:solidFill>
                <a:srgbClr val="16224E"/>
              </a:solidFill>
            </a:endParaRPr>
          </a:p>
          <a:p>
            <a:pPr marL="457200" lvl="0" indent="-323850" algn="l" rtl="0">
              <a:lnSpc>
                <a:spcPct val="95000"/>
              </a:lnSpc>
              <a:spcBef>
                <a:spcPts val="0"/>
              </a:spcBef>
              <a:spcAft>
                <a:spcPts val="0"/>
              </a:spcAft>
              <a:buClr>
                <a:srgbClr val="16224E"/>
              </a:buClr>
              <a:buSzPts val="1500"/>
              <a:buChar char="●"/>
            </a:pPr>
            <a:r>
              <a:rPr lang="en-GB" sz="1500">
                <a:solidFill>
                  <a:srgbClr val="16224E"/>
                </a:solidFill>
              </a:rPr>
              <a:t>If your child doesn’t like a book, encourage them to keep trying! If they still don’t get on with it, they can give the book a low rating and they’ll be able to swap to another book.</a:t>
            </a:r>
            <a:endParaRPr sz="1500">
              <a:solidFill>
                <a:srgbClr val="16224E"/>
              </a:solidFill>
            </a:endParaRPr>
          </a:p>
          <a:p>
            <a:pPr marL="457200" lvl="0" indent="-323850" algn="l" rtl="0">
              <a:lnSpc>
                <a:spcPct val="95000"/>
              </a:lnSpc>
              <a:spcBef>
                <a:spcPts val="0"/>
              </a:spcBef>
              <a:spcAft>
                <a:spcPts val="0"/>
              </a:spcAft>
              <a:buClr>
                <a:srgbClr val="16224E"/>
              </a:buClr>
              <a:buSzPts val="1500"/>
              <a:buChar char="●"/>
            </a:pPr>
            <a:r>
              <a:rPr lang="en-GB" sz="1500">
                <a:solidFill>
                  <a:srgbClr val="16224E"/>
                </a:solidFill>
              </a:rPr>
              <a:t>The best way to support your child is to ask them about the book they’re reading; what aspects they’re enjoying, or what characters and events they’ve recently read about.</a:t>
            </a:r>
            <a:endParaRPr sz="1500">
              <a:solidFill>
                <a:srgbClr val="16224E"/>
              </a:solidFill>
            </a:endParaRPr>
          </a:p>
          <a:p>
            <a:pPr marL="0" lvl="0" indent="0" algn="l" rtl="0">
              <a:lnSpc>
                <a:spcPct val="95000"/>
              </a:lnSpc>
              <a:spcBef>
                <a:spcPts val="0"/>
              </a:spcBef>
              <a:spcAft>
                <a:spcPts val="0"/>
              </a:spcAft>
              <a:buClr>
                <a:schemeClr val="dk1"/>
              </a:buClr>
              <a:buSzPts val="1100"/>
              <a:buFont typeface="Arial"/>
              <a:buNone/>
            </a:pPr>
            <a:endParaRPr sz="1500">
              <a:solidFill>
                <a:srgbClr val="16224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460</Words>
  <Application>Microsoft Office PowerPoint</Application>
  <PresentationFormat>On-screen Show (16:9)</PresentationFormat>
  <Paragraphs>28</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DM Sans</vt:lpstr>
      <vt:lpstr>Arial</vt:lpstr>
      <vt:lpstr>Simple Light</vt:lpstr>
      <vt:lpstr>Sparx Reader</vt:lpstr>
      <vt:lpstr>Sparx Reader </vt:lpstr>
      <vt:lpstr>Gold Reader  </vt:lpstr>
      <vt:lpstr>Monitoring your child’s reading </vt:lpstr>
      <vt:lpstr>Sparx Reader FAQs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Sparx Reader</dc:title>
  <dc:creator>Ms J Haig</dc:creator>
  <cp:lastModifiedBy>Ms J Haig</cp:lastModifiedBy>
  <cp:revision>1</cp:revision>
  <dcterms:modified xsi:type="dcterms:W3CDTF">2024-05-02T12:12:04Z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763fa9-82a6-4115-93ed-9290710752ce_Enabled">
    <vt:lpwstr>true</vt:lpwstr>
  </property>
  <property fmtid="{D5CDD505-2E9C-101B-9397-08002B2CF9AE}" pid="3" name="MSIP_Label_d0763fa9-82a6-4115-93ed-9290710752ce_SetDate">
    <vt:lpwstr>2024-05-02T12:06:52Z</vt:lpwstr>
  </property>
  <property fmtid="{D5CDD505-2E9C-101B-9397-08002B2CF9AE}" pid="4" name="MSIP_Label_d0763fa9-82a6-4115-93ed-9290710752ce_Method">
    <vt:lpwstr>Standard</vt:lpwstr>
  </property>
  <property fmtid="{D5CDD505-2E9C-101B-9397-08002B2CF9AE}" pid="5" name="MSIP_Label_d0763fa9-82a6-4115-93ed-9290710752ce_Name">
    <vt:lpwstr>defa4170-0d19-0005-0004-bc88714345d2</vt:lpwstr>
  </property>
  <property fmtid="{D5CDD505-2E9C-101B-9397-08002B2CF9AE}" pid="6" name="MSIP_Label_d0763fa9-82a6-4115-93ed-9290710752ce_SiteId">
    <vt:lpwstr>83a6179b-0291-48f4-87d7-72bd7038a108</vt:lpwstr>
  </property>
  <property fmtid="{D5CDD505-2E9C-101B-9397-08002B2CF9AE}" pid="7" name="MSIP_Label_d0763fa9-82a6-4115-93ed-9290710752ce_ActionId">
    <vt:lpwstr>996c5efd-1182-450b-8f09-7303bc858e23</vt:lpwstr>
  </property>
  <property fmtid="{D5CDD505-2E9C-101B-9397-08002B2CF9AE}" pid="8" name="MSIP_Label_d0763fa9-82a6-4115-93ed-9290710752ce_ContentBits">
    <vt:lpwstr>0</vt:lpwstr>
  </property>
</Properties>
</file>