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vid Grimmett" initials="" lastIdx="1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41" autoAdjust="0"/>
    <p:restoredTop sz="86323" autoAdjust="0"/>
  </p:normalViewPr>
  <p:slideViewPr>
    <p:cSldViewPr>
      <p:cViewPr>
        <p:scale>
          <a:sx n="100" d="100"/>
          <a:sy n="100" d="100"/>
        </p:scale>
        <p:origin x="1164"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A6A82492-FC06-4363-AE43-AC559A16B0D9}" type="datetimeFigureOut">
              <a:rPr lang="en-GB" smtClean="0"/>
              <a:t>01/07/2020</a:t>
            </a:fld>
            <a:endParaRPr lang="en-GB"/>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1F97FBC0-F76C-4DD0-AD80-35641C49C161}" type="slidenum">
              <a:rPr lang="en-GB" smtClean="0"/>
              <a:t>‹#›</a:t>
            </a:fld>
            <a:endParaRPr lang="en-GB"/>
          </a:p>
        </p:txBody>
      </p:sp>
    </p:spTree>
    <p:extLst>
      <p:ext uri="{BB962C8B-B14F-4D97-AF65-F5344CB8AC3E}">
        <p14:creationId xmlns:p14="http://schemas.microsoft.com/office/powerpoint/2010/main" val="2337549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F97FBC0-F76C-4DD0-AD80-35641C49C161}" type="slidenum">
              <a:rPr lang="en-GB" smtClean="0"/>
              <a:t>1</a:t>
            </a:fld>
            <a:endParaRPr lang="en-GB"/>
          </a:p>
        </p:txBody>
      </p:sp>
    </p:spTree>
    <p:extLst>
      <p:ext uri="{BB962C8B-B14F-4D97-AF65-F5344CB8AC3E}">
        <p14:creationId xmlns:p14="http://schemas.microsoft.com/office/powerpoint/2010/main" val="660625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7720615-E322-40CD-9A2C-6B4A4B09B07F}" type="datetimeFigureOut">
              <a:rPr lang="en-GB" smtClean="0"/>
              <a:t>01/07/2020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2419932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7720615-E322-40CD-9A2C-6B4A4B09B07F}" type="datetimeFigureOut">
              <a:rPr lang="en-GB" smtClean="0"/>
              <a:t>01/07/2020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3037276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7720615-E322-40CD-9A2C-6B4A4B09B07F}" type="datetimeFigureOut">
              <a:rPr lang="en-GB" smtClean="0"/>
              <a:t>01/07/2020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4042161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7720615-E322-40CD-9A2C-6B4A4B09B07F}" type="datetimeFigureOut">
              <a:rPr lang="en-GB" smtClean="0"/>
              <a:t>01/07/2020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4144260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720615-E322-40CD-9A2C-6B4A4B09B07F}" type="datetimeFigureOut">
              <a:rPr lang="en-GB" smtClean="0"/>
              <a:t>01/07/2020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1741742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7720615-E322-40CD-9A2C-6B4A4B09B07F}" type="datetimeFigureOut">
              <a:rPr lang="en-GB" smtClean="0"/>
              <a:t>01/07/2020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3246711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7720615-E322-40CD-9A2C-6B4A4B09B07F}" type="datetimeFigureOut">
              <a:rPr lang="en-GB" smtClean="0"/>
              <a:t>01/07/2020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358860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7720615-E322-40CD-9A2C-6B4A4B09B07F}" type="datetimeFigureOut">
              <a:rPr lang="en-GB" smtClean="0"/>
              <a:t>01/07/2020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685570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720615-E322-40CD-9A2C-6B4A4B09B07F}" type="datetimeFigureOut">
              <a:rPr lang="en-GB" smtClean="0"/>
              <a:t>01/07/2020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1187816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720615-E322-40CD-9A2C-6B4A4B09B07F}" type="datetimeFigureOut">
              <a:rPr lang="en-GB" smtClean="0"/>
              <a:t>01/07/2020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2459838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720615-E322-40CD-9A2C-6B4A4B09B07F}" type="datetimeFigureOut">
              <a:rPr lang="en-GB" smtClean="0"/>
              <a:t>01/07/2020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2788285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720615-E322-40CD-9A2C-6B4A4B09B07F}" type="datetimeFigureOut">
              <a:rPr lang="en-GB" smtClean="0"/>
              <a:t>01/07/2020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AFC780-8A23-49D4-BAAA-B9E18888C21C}" type="slidenum">
              <a:rPr lang="en-GB" smtClean="0"/>
              <a:t>‹#›</a:t>
            </a:fld>
            <a:endParaRPr lang="en-GB"/>
          </a:p>
        </p:txBody>
      </p:sp>
    </p:spTree>
    <p:extLst>
      <p:ext uri="{BB962C8B-B14F-4D97-AF65-F5344CB8AC3E}">
        <p14:creationId xmlns:p14="http://schemas.microsoft.com/office/powerpoint/2010/main" val="738941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39635"/>
            <a:ext cx="3560048"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GB" b="1" dirty="0"/>
              <a:t>UNSEEN POETRY KO</a:t>
            </a:r>
          </a:p>
        </p:txBody>
      </p:sp>
      <p:graphicFrame>
        <p:nvGraphicFramePr>
          <p:cNvPr id="7" name="Table 6"/>
          <p:cNvGraphicFramePr>
            <a:graphicFrameLocks noGrp="1"/>
          </p:cNvGraphicFramePr>
          <p:nvPr>
            <p:extLst>
              <p:ext uri="{D42A27DB-BD31-4B8C-83A1-F6EECF244321}">
                <p14:modId xmlns:p14="http://schemas.microsoft.com/office/powerpoint/2010/main" val="2932442411"/>
              </p:ext>
            </p:extLst>
          </p:nvPr>
        </p:nvGraphicFramePr>
        <p:xfrm>
          <a:off x="3676126" y="45656"/>
          <a:ext cx="3848202" cy="2015192"/>
        </p:xfrm>
        <a:graphic>
          <a:graphicData uri="http://schemas.openxmlformats.org/drawingml/2006/table">
            <a:tbl>
              <a:tblPr firstRow="1" bandRow="1">
                <a:tableStyleId>{00A15C55-8517-42AA-B614-E9B94910E393}</a:tableStyleId>
              </a:tblPr>
              <a:tblGrid>
                <a:gridCol w="3848202">
                  <a:extLst>
                    <a:ext uri="{9D8B030D-6E8A-4147-A177-3AD203B41FA5}">
                      <a16:colId xmlns:a16="http://schemas.microsoft.com/office/drawing/2014/main" val="20000"/>
                    </a:ext>
                  </a:extLst>
                </a:gridCol>
              </a:tblGrid>
              <a:tr h="218844">
                <a:tc>
                  <a:txBody>
                    <a:bodyPr/>
                    <a:lstStyle/>
                    <a:p>
                      <a:pPr algn="ctr"/>
                      <a:r>
                        <a:rPr lang="en-GB" sz="900" dirty="0"/>
                        <a:t>SKILLS</a:t>
                      </a:r>
                      <a:endParaRPr lang="en-GB" sz="400" dirty="0">
                        <a:solidFill>
                          <a:schemeClr val="tx1"/>
                        </a:solidFill>
                      </a:endParaRPr>
                    </a:p>
                  </a:txBody>
                  <a:tcPr/>
                </a:tc>
                <a:extLst>
                  <a:ext uri="{0D108BD9-81ED-4DB2-BD59-A6C34878D82A}">
                    <a16:rowId xmlns:a16="http://schemas.microsoft.com/office/drawing/2014/main" val="10000"/>
                  </a:ext>
                </a:extLst>
              </a:tr>
              <a:tr h="1786592">
                <a:tc>
                  <a:txBody>
                    <a:bodyPr/>
                    <a:lstStyle/>
                    <a:p>
                      <a:pPr algn="l"/>
                      <a:r>
                        <a:rPr lang="en-GB" sz="1000" dirty="0"/>
                        <a:t>Analysis Points:</a:t>
                      </a:r>
                      <a:r>
                        <a:rPr lang="en-GB" sz="1000" baseline="0" dirty="0"/>
                        <a:t> </a:t>
                      </a:r>
                    </a:p>
                    <a:p>
                      <a:pPr marL="171450" indent="-171450" algn="l">
                        <a:buFont typeface="Arial" panose="020B0604020202020204" pitchFamily="34" charset="0"/>
                        <a:buChar char="•"/>
                      </a:pPr>
                      <a:r>
                        <a:rPr lang="en-GB" sz="900" dirty="0"/>
                        <a:t>Link to the question</a:t>
                      </a:r>
                    </a:p>
                    <a:p>
                      <a:pPr marL="171450" indent="-171450" algn="l">
                        <a:buFont typeface="Arial" panose="020B0604020202020204" pitchFamily="34" charset="0"/>
                        <a:buChar char="•"/>
                      </a:pPr>
                      <a:r>
                        <a:rPr lang="en-GB" sz="900" dirty="0"/>
                        <a:t>Link to the terminology (Lang/Structure – evaluating choice) </a:t>
                      </a:r>
                    </a:p>
                    <a:p>
                      <a:pPr marL="171450" indent="-171450" algn="l">
                        <a:buFont typeface="Arial" panose="020B0604020202020204" pitchFamily="34" charset="0"/>
                        <a:buChar char="•"/>
                      </a:pPr>
                      <a:r>
                        <a:rPr lang="en-GB" sz="900" dirty="0"/>
                        <a:t>Short Quote(s) </a:t>
                      </a:r>
                    </a:p>
                    <a:p>
                      <a:pPr marL="171450" indent="-171450" algn="l">
                        <a:buFont typeface="Arial" panose="020B0604020202020204" pitchFamily="34" charset="0"/>
                        <a:buChar char="•"/>
                      </a:pPr>
                      <a:r>
                        <a:rPr lang="en-GB" sz="900" dirty="0"/>
                        <a:t>Explain meaning and effect – both obvious and hidden (explicit and implicit) </a:t>
                      </a:r>
                    </a:p>
                    <a:p>
                      <a:pPr marL="171450" indent="-171450" algn="l">
                        <a:buFont typeface="Arial" panose="020B0604020202020204" pitchFamily="34" charset="0"/>
                        <a:buChar char="•"/>
                      </a:pPr>
                      <a:r>
                        <a:rPr lang="en-GB" sz="900" dirty="0"/>
                        <a:t>Zoom in on words/explore connotations and effect</a:t>
                      </a:r>
                    </a:p>
                    <a:p>
                      <a:pPr marL="171450" indent="-171450" algn="l">
                        <a:buFont typeface="Arial" panose="020B0604020202020204" pitchFamily="34" charset="0"/>
                        <a:buChar char="•"/>
                      </a:pPr>
                      <a:r>
                        <a:rPr lang="en-GB" sz="900" dirty="0"/>
                        <a:t>Suggest what other readers might think/feel (offering an alternative opinion)</a:t>
                      </a:r>
                    </a:p>
                    <a:p>
                      <a:pPr marL="171450" indent="-171450" algn="l">
                        <a:buFont typeface="Arial" panose="020B0604020202020204" pitchFamily="34" charset="0"/>
                        <a:buChar char="•"/>
                      </a:pPr>
                      <a:r>
                        <a:rPr lang="en-GB" sz="900" dirty="0"/>
                        <a:t>Link to the writer’s intentions (step out from the close analysis to give an overview of meaning)</a:t>
                      </a:r>
                    </a:p>
                    <a:p>
                      <a:pPr marL="171450" indent="-171450" algn="l">
                        <a:buFont typeface="Arial" panose="020B0604020202020204" pitchFamily="34" charset="0"/>
                        <a:buChar char="•"/>
                      </a:pPr>
                      <a:r>
                        <a:rPr lang="en-GB" sz="900" dirty="0"/>
                        <a:t>Explore a linking quote/supporting idea</a:t>
                      </a:r>
                      <a:endParaRPr lang="en-GB" sz="900" b="1" dirty="0">
                        <a:solidFill>
                          <a:srgbClr val="00B050"/>
                        </a:solidFill>
                      </a:endParaRPr>
                    </a:p>
                  </a:txBody>
                  <a:tcPr/>
                </a:tc>
                <a:extLst>
                  <a:ext uri="{0D108BD9-81ED-4DB2-BD59-A6C34878D82A}">
                    <a16:rowId xmlns:a16="http://schemas.microsoft.com/office/drawing/2014/main" val="1000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688968647"/>
              </p:ext>
            </p:extLst>
          </p:nvPr>
        </p:nvGraphicFramePr>
        <p:xfrm>
          <a:off x="3639345" y="2060848"/>
          <a:ext cx="3884983" cy="1961928"/>
        </p:xfrm>
        <a:graphic>
          <a:graphicData uri="http://schemas.openxmlformats.org/drawingml/2006/table">
            <a:tbl>
              <a:tblPr firstRow="1" bandRow="1">
                <a:tableStyleId>{F5AB1C69-6EDB-4FF4-983F-18BD219EF322}</a:tableStyleId>
              </a:tblPr>
              <a:tblGrid>
                <a:gridCol w="3884983">
                  <a:extLst>
                    <a:ext uri="{9D8B030D-6E8A-4147-A177-3AD203B41FA5}">
                      <a16:colId xmlns:a16="http://schemas.microsoft.com/office/drawing/2014/main" val="20000"/>
                    </a:ext>
                  </a:extLst>
                </a:gridCol>
              </a:tblGrid>
              <a:tr h="210887">
                <a:tc>
                  <a:txBody>
                    <a:bodyPr/>
                    <a:lstStyle/>
                    <a:p>
                      <a:pPr algn="ctr"/>
                      <a:r>
                        <a:rPr lang="en-GB" sz="900" dirty="0"/>
                        <a:t>EXAM</a:t>
                      </a:r>
                      <a:r>
                        <a:rPr lang="en-GB" sz="900" baseline="0" dirty="0"/>
                        <a:t> REQUIREMENTS</a:t>
                      </a:r>
                      <a:endParaRPr lang="en-GB" sz="400" dirty="0">
                        <a:solidFill>
                          <a:schemeClr val="tx1"/>
                        </a:solidFill>
                      </a:endParaRPr>
                    </a:p>
                  </a:txBody>
                  <a:tcPr/>
                </a:tc>
                <a:extLst>
                  <a:ext uri="{0D108BD9-81ED-4DB2-BD59-A6C34878D82A}">
                    <a16:rowId xmlns:a16="http://schemas.microsoft.com/office/drawing/2014/main" val="10000"/>
                  </a:ext>
                </a:extLst>
              </a:tr>
              <a:tr h="1733328">
                <a:tc>
                  <a:txBody>
                    <a:bodyPr/>
                    <a:lstStyle/>
                    <a:p>
                      <a:pPr algn="ctr"/>
                      <a:r>
                        <a:rPr lang="en-GB" sz="900" u="sng" dirty="0"/>
                        <a:t>SINGLE</a:t>
                      </a:r>
                      <a:r>
                        <a:rPr lang="en-GB" sz="900" u="sng" baseline="0" dirty="0"/>
                        <a:t> POEM ESSAY – 30 mins (including planning time)</a:t>
                      </a:r>
                      <a:endParaRPr lang="en-GB" sz="900" u="sng" dirty="0"/>
                    </a:p>
                    <a:p>
                      <a:r>
                        <a:rPr lang="en-GB" sz="900" dirty="0"/>
                        <a:t>Intro – link to question. Explain the overall meaning of the poem briefly.  Throughout the essay – Choose relevant quotes and analyse the language, structure and effect of these quotes. Refer to the question regularly. </a:t>
                      </a:r>
                    </a:p>
                    <a:p>
                      <a:endParaRPr lang="en-GB" sz="900" u="sng" dirty="0"/>
                    </a:p>
                    <a:p>
                      <a:pPr algn="ctr"/>
                      <a:r>
                        <a:rPr lang="en-GB" sz="900" u="sng" dirty="0"/>
                        <a:t>COMPARISON– 15 mins (including planning time)</a:t>
                      </a:r>
                    </a:p>
                    <a:p>
                      <a:r>
                        <a:rPr lang="en-GB" sz="900" dirty="0"/>
                        <a:t>Intro – link to question. Explain the</a:t>
                      </a:r>
                      <a:r>
                        <a:rPr lang="en-GB" sz="900" baseline="0" dirty="0"/>
                        <a:t> overall </a:t>
                      </a:r>
                      <a:r>
                        <a:rPr lang="en-GB" sz="900" dirty="0"/>
                        <a:t>meaning of the poem briefly.</a:t>
                      </a:r>
                      <a:r>
                        <a:rPr lang="en-GB" sz="900" baseline="0" dirty="0"/>
                        <a:t> </a:t>
                      </a:r>
                      <a:r>
                        <a:rPr lang="en-GB" sz="900" dirty="0"/>
                        <a:t>Throughout the essay– Start with the 2</a:t>
                      </a:r>
                      <a:r>
                        <a:rPr lang="en-GB" sz="900" baseline="30000" dirty="0"/>
                        <a:t>nd</a:t>
                      </a:r>
                      <a:r>
                        <a:rPr lang="en-GB" sz="900" dirty="0"/>
                        <a:t> poem, choose relevant quotes from the poem and analyse the language, structure and effect of these quotes and then how they link to examples and analysis from poem 1. You must use connectives of comparison. Refer to the question regularly.</a:t>
                      </a:r>
                      <a:endParaRPr lang="en-GB" sz="900" b="0" i="0" dirty="0">
                        <a:solidFill>
                          <a:schemeClr val="tx1"/>
                        </a:solidFill>
                      </a:endParaRPr>
                    </a:p>
                  </a:txBody>
                  <a:tcPr/>
                </a:tc>
                <a:extLst>
                  <a:ext uri="{0D108BD9-81ED-4DB2-BD59-A6C34878D82A}">
                    <a16:rowId xmlns:a16="http://schemas.microsoft.com/office/drawing/2014/main" val="10001"/>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4161931290"/>
              </p:ext>
            </p:extLst>
          </p:nvPr>
        </p:nvGraphicFramePr>
        <p:xfrm>
          <a:off x="7518352" y="4005064"/>
          <a:ext cx="1598215" cy="2696972"/>
        </p:xfrm>
        <a:graphic>
          <a:graphicData uri="http://schemas.openxmlformats.org/drawingml/2006/table">
            <a:tbl>
              <a:tblPr firstRow="1" bandRow="1">
                <a:tableStyleId>{5C22544A-7EE6-4342-B048-85BDC9FD1C3A}</a:tableStyleId>
              </a:tblPr>
              <a:tblGrid>
                <a:gridCol w="687710">
                  <a:extLst>
                    <a:ext uri="{9D8B030D-6E8A-4147-A177-3AD203B41FA5}">
                      <a16:colId xmlns:a16="http://schemas.microsoft.com/office/drawing/2014/main" val="20000"/>
                    </a:ext>
                  </a:extLst>
                </a:gridCol>
                <a:gridCol w="910505">
                  <a:extLst>
                    <a:ext uri="{9D8B030D-6E8A-4147-A177-3AD203B41FA5}">
                      <a16:colId xmlns:a16="http://schemas.microsoft.com/office/drawing/2014/main" val="20001"/>
                    </a:ext>
                  </a:extLst>
                </a:gridCol>
              </a:tblGrid>
              <a:tr h="238672">
                <a:tc gridSpan="2">
                  <a:txBody>
                    <a:bodyPr/>
                    <a:lstStyle/>
                    <a:p>
                      <a:pPr algn="ctr"/>
                      <a:r>
                        <a:rPr lang="en-GB" sz="900" dirty="0"/>
                        <a:t>Comparison Connective</a:t>
                      </a:r>
                      <a:r>
                        <a:rPr lang="en-GB" sz="900" baseline="0" dirty="0"/>
                        <a:t>s </a:t>
                      </a:r>
                      <a:endParaRPr lang="en-GB" sz="900" dirty="0">
                        <a:solidFill>
                          <a:schemeClr val="tx1"/>
                        </a:solidFill>
                      </a:endParaRPr>
                    </a:p>
                  </a:txBody>
                  <a:tcPr/>
                </a:tc>
                <a:tc hMerge="1">
                  <a:txBody>
                    <a:bodyPr/>
                    <a:lstStyle/>
                    <a:p>
                      <a:endParaRPr lang="en-GB"/>
                    </a:p>
                  </a:txBody>
                  <a:tcPr/>
                </a:tc>
                <a:extLst>
                  <a:ext uri="{0D108BD9-81ED-4DB2-BD59-A6C34878D82A}">
                    <a16:rowId xmlns:a16="http://schemas.microsoft.com/office/drawing/2014/main" val="10000"/>
                  </a:ext>
                </a:extLst>
              </a:tr>
              <a:tr h="381875">
                <a:tc>
                  <a:txBody>
                    <a:bodyPr/>
                    <a:lstStyle/>
                    <a:p>
                      <a:r>
                        <a:rPr lang="en-GB" sz="900" dirty="0"/>
                        <a:t>Similarly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aseline="0" dirty="0"/>
                        <a:t>Contrastingly </a:t>
                      </a:r>
                      <a:endParaRPr lang="en-GB" sz="900" dirty="0"/>
                    </a:p>
                  </a:txBody>
                  <a:tcPr/>
                </a:tc>
                <a:extLst>
                  <a:ext uri="{0D108BD9-81ED-4DB2-BD59-A6C34878D82A}">
                    <a16:rowId xmlns:a16="http://schemas.microsoft.com/office/drawing/2014/main" val="10001"/>
                  </a:ext>
                </a:extLst>
              </a:tr>
              <a:tr h="381875">
                <a:tc>
                  <a:txBody>
                    <a:bodyPr/>
                    <a:lstStyle/>
                    <a:p>
                      <a:r>
                        <a:rPr lang="en-GB" sz="900" dirty="0"/>
                        <a:t>In the same way</a:t>
                      </a:r>
                    </a:p>
                  </a:txBody>
                  <a:tcPr/>
                </a:tc>
                <a:tc>
                  <a:txBody>
                    <a:bodyPr/>
                    <a:lstStyle/>
                    <a:p>
                      <a:r>
                        <a:rPr lang="en-GB" sz="900" dirty="0"/>
                        <a:t>On the other hand </a:t>
                      </a:r>
                    </a:p>
                  </a:txBody>
                  <a:tcPr/>
                </a:tc>
                <a:extLst>
                  <a:ext uri="{0D108BD9-81ED-4DB2-BD59-A6C34878D82A}">
                    <a16:rowId xmlns:a16="http://schemas.microsoft.com/office/drawing/2014/main" val="10002"/>
                  </a:ext>
                </a:extLst>
              </a:tr>
              <a:tr h="238672">
                <a:tc>
                  <a:txBody>
                    <a:bodyPr/>
                    <a:lstStyle/>
                    <a:p>
                      <a:r>
                        <a:rPr lang="en-GB" sz="900" dirty="0"/>
                        <a:t>Also</a:t>
                      </a:r>
                    </a:p>
                  </a:txBody>
                  <a:tcPr/>
                </a:tc>
                <a:tc>
                  <a:txBody>
                    <a:bodyPr/>
                    <a:lstStyle/>
                    <a:p>
                      <a:r>
                        <a:rPr lang="en-GB" sz="900" dirty="0"/>
                        <a:t>However</a:t>
                      </a:r>
                    </a:p>
                  </a:txBody>
                  <a:tcPr/>
                </a:tc>
                <a:extLst>
                  <a:ext uri="{0D108BD9-81ED-4DB2-BD59-A6C34878D82A}">
                    <a16:rowId xmlns:a16="http://schemas.microsoft.com/office/drawing/2014/main" val="10003"/>
                  </a:ext>
                </a:extLst>
              </a:tr>
              <a:tr h="262518">
                <a:tc>
                  <a:txBody>
                    <a:bodyPr/>
                    <a:lstStyle/>
                    <a:p>
                      <a:r>
                        <a:rPr lang="en-GB" sz="900" dirty="0"/>
                        <a:t>In addition </a:t>
                      </a:r>
                    </a:p>
                  </a:txBody>
                  <a:tcPr/>
                </a:tc>
                <a:tc>
                  <a:txBody>
                    <a:bodyPr/>
                    <a:lstStyle/>
                    <a:p>
                      <a:r>
                        <a:rPr lang="en-GB" sz="900" dirty="0"/>
                        <a:t>Whereas</a:t>
                      </a:r>
                      <a:r>
                        <a:rPr lang="en-GB" sz="900" baseline="0" dirty="0"/>
                        <a:t> </a:t>
                      </a:r>
                      <a:endParaRPr lang="en-GB" sz="900" dirty="0"/>
                    </a:p>
                  </a:txBody>
                  <a:tcPr/>
                </a:tc>
                <a:extLst>
                  <a:ext uri="{0D108BD9-81ED-4DB2-BD59-A6C34878D82A}">
                    <a16:rowId xmlns:a16="http://schemas.microsoft.com/office/drawing/2014/main" val="44855062"/>
                  </a:ext>
                </a:extLst>
              </a:tr>
              <a:tr h="238672">
                <a:tc gridSpan="2">
                  <a:txBody>
                    <a:bodyPr/>
                    <a:lstStyle/>
                    <a:p>
                      <a:pPr algn="ctr"/>
                      <a:r>
                        <a:rPr lang="en-GB" sz="900" dirty="0"/>
                        <a:t>Tentative Phrases</a:t>
                      </a:r>
                      <a:endParaRPr lang="en-GB" sz="900" dirty="0">
                        <a:solidFill>
                          <a:schemeClr val="tx1"/>
                        </a:solidFill>
                      </a:endParaRPr>
                    </a:p>
                  </a:txBody>
                  <a:tcPr/>
                </a:tc>
                <a:tc hMerge="1">
                  <a:txBody>
                    <a:bodyPr/>
                    <a:lstStyle/>
                    <a:p>
                      <a:endParaRPr lang="en-GB"/>
                    </a:p>
                  </a:txBody>
                  <a:tcPr/>
                </a:tc>
                <a:extLst>
                  <a:ext uri="{0D108BD9-81ED-4DB2-BD59-A6C34878D82A}">
                    <a16:rowId xmlns:a16="http://schemas.microsoft.com/office/drawing/2014/main" val="10005"/>
                  </a:ext>
                </a:extLst>
              </a:tr>
              <a:tr h="238672">
                <a:tc>
                  <a:txBody>
                    <a:bodyPr/>
                    <a:lstStyle/>
                    <a:p>
                      <a:r>
                        <a:rPr lang="en-GB" sz="900" dirty="0"/>
                        <a:t>Could</a:t>
                      </a:r>
                    </a:p>
                  </a:txBody>
                  <a:tcPr/>
                </a:tc>
                <a:tc>
                  <a:txBody>
                    <a:bodyPr/>
                    <a:lstStyle/>
                    <a:p>
                      <a:r>
                        <a:rPr lang="en-GB" sz="900" dirty="0"/>
                        <a:t>Maybe</a:t>
                      </a:r>
                    </a:p>
                  </a:txBody>
                  <a:tcPr/>
                </a:tc>
                <a:extLst>
                  <a:ext uri="{0D108BD9-81ED-4DB2-BD59-A6C34878D82A}">
                    <a16:rowId xmlns:a16="http://schemas.microsoft.com/office/drawing/2014/main" val="10006"/>
                  </a:ext>
                </a:extLst>
              </a:tr>
              <a:tr h="238672">
                <a:tc>
                  <a:txBody>
                    <a:bodyPr/>
                    <a:lstStyle/>
                    <a:p>
                      <a:r>
                        <a:rPr lang="en-GB" sz="900" dirty="0"/>
                        <a:t>Might</a:t>
                      </a:r>
                    </a:p>
                  </a:txBody>
                  <a:tcPr/>
                </a:tc>
                <a:tc>
                  <a:txBody>
                    <a:bodyPr/>
                    <a:lstStyle/>
                    <a:p>
                      <a:r>
                        <a:rPr lang="en-GB" sz="900" dirty="0"/>
                        <a:t>Possibly </a:t>
                      </a:r>
                    </a:p>
                  </a:txBody>
                  <a:tcPr/>
                </a:tc>
                <a:extLst>
                  <a:ext uri="{0D108BD9-81ED-4DB2-BD59-A6C34878D82A}">
                    <a16:rowId xmlns:a16="http://schemas.microsoft.com/office/drawing/2014/main" val="10007"/>
                  </a:ext>
                </a:extLst>
              </a:tr>
              <a:tr h="238672">
                <a:tc>
                  <a:txBody>
                    <a:bodyPr/>
                    <a:lstStyle/>
                    <a:p>
                      <a:r>
                        <a:rPr lang="en-GB" sz="900" dirty="0"/>
                        <a:t>May </a:t>
                      </a:r>
                    </a:p>
                  </a:txBody>
                  <a:tcPr/>
                </a:tc>
                <a:tc>
                  <a:txBody>
                    <a:bodyPr/>
                    <a:lstStyle/>
                    <a:p>
                      <a:r>
                        <a:rPr lang="en-GB" sz="900" dirty="0"/>
                        <a:t>Perhaps</a:t>
                      </a:r>
                    </a:p>
                  </a:txBody>
                  <a:tcPr/>
                </a:tc>
                <a:extLst>
                  <a:ext uri="{0D108BD9-81ED-4DB2-BD59-A6C34878D82A}">
                    <a16:rowId xmlns:a16="http://schemas.microsoft.com/office/drawing/2014/main" val="10008"/>
                  </a:ext>
                </a:extLst>
              </a:tr>
              <a:tr h="238672">
                <a:tc>
                  <a:txBody>
                    <a:bodyPr/>
                    <a:lstStyle/>
                    <a:p>
                      <a:r>
                        <a:rPr lang="en-GB" sz="900" dirty="0"/>
                        <a:t>Appears</a:t>
                      </a:r>
                    </a:p>
                  </a:txBody>
                  <a:tcPr/>
                </a:tc>
                <a:tc>
                  <a:txBody>
                    <a:bodyPr/>
                    <a:lstStyle/>
                    <a:p>
                      <a:r>
                        <a:rPr lang="en-GB" sz="900" dirty="0"/>
                        <a:t>Seems to </a:t>
                      </a:r>
                    </a:p>
                  </a:txBody>
                  <a:tcPr/>
                </a:tc>
                <a:extLst>
                  <a:ext uri="{0D108BD9-81ED-4DB2-BD59-A6C34878D82A}">
                    <a16:rowId xmlns:a16="http://schemas.microsoft.com/office/drawing/2014/main" val="10009"/>
                  </a:ext>
                </a:extLst>
              </a:tr>
            </a:tbl>
          </a:graphicData>
        </a:graphic>
      </p:graphicFrame>
      <p:sp>
        <p:nvSpPr>
          <p:cNvPr id="3" name="TextBox 2"/>
          <p:cNvSpPr txBox="1"/>
          <p:nvPr/>
        </p:nvSpPr>
        <p:spPr>
          <a:xfrm>
            <a:off x="7559728" y="52458"/>
            <a:ext cx="1526214" cy="397031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1050" dirty="0"/>
              <a:t>When you look a poem we want you </a:t>
            </a:r>
            <a:r>
              <a:rPr lang="en-GB" sz="1050" b="1" u="sng" dirty="0"/>
              <a:t>TO SMILE </a:t>
            </a:r>
            <a:endParaRPr lang="en-GB" sz="1050" dirty="0"/>
          </a:p>
          <a:p>
            <a:endParaRPr lang="en-GB" sz="1050" dirty="0"/>
          </a:p>
          <a:p>
            <a:endParaRPr lang="en-GB" sz="1050" dirty="0"/>
          </a:p>
          <a:p>
            <a:r>
              <a:rPr lang="en-GB" sz="1050" dirty="0">
                <a:solidFill>
                  <a:srgbClr val="FF0000"/>
                </a:solidFill>
              </a:rPr>
              <a:t>T</a:t>
            </a:r>
            <a:r>
              <a:rPr lang="en-GB" sz="1050" dirty="0"/>
              <a:t>ITLE (How does this link? Does it give a clue about the poem?)</a:t>
            </a:r>
          </a:p>
          <a:p>
            <a:r>
              <a:rPr lang="en-GB" sz="1050" dirty="0">
                <a:solidFill>
                  <a:schemeClr val="tx2"/>
                </a:solidFill>
              </a:rPr>
              <a:t>O</a:t>
            </a:r>
            <a:r>
              <a:rPr lang="en-GB" sz="1050" dirty="0"/>
              <a:t>VERVIEW (What is the poem about?)</a:t>
            </a:r>
          </a:p>
          <a:p>
            <a:endParaRPr lang="en-GB" sz="1050" dirty="0"/>
          </a:p>
          <a:p>
            <a:r>
              <a:rPr lang="en-GB" sz="1050" dirty="0">
                <a:solidFill>
                  <a:srgbClr val="7030A0"/>
                </a:solidFill>
              </a:rPr>
              <a:t>S</a:t>
            </a:r>
            <a:r>
              <a:rPr lang="en-GB" sz="1050" dirty="0"/>
              <a:t>TRUCTURE (Form, Rhyme, Rhythm, Punctuation)</a:t>
            </a:r>
          </a:p>
          <a:p>
            <a:br>
              <a:rPr lang="en-GB" sz="1050" dirty="0"/>
            </a:br>
            <a:r>
              <a:rPr lang="en-GB" sz="1050" dirty="0">
                <a:solidFill>
                  <a:srgbClr val="00B050"/>
                </a:solidFill>
              </a:rPr>
              <a:t>M</a:t>
            </a:r>
            <a:r>
              <a:rPr lang="en-GB" sz="1050" dirty="0"/>
              <a:t>EANING (Purpose, Viewpoint, Subject)</a:t>
            </a:r>
          </a:p>
          <a:p>
            <a:br>
              <a:rPr lang="en-GB" sz="1050" dirty="0"/>
            </a:br>
            <a:r>
              <a:rPr lang="en-GB" sz="1050" dirty="0">
                <a:solidFill>
                  <a:srgbClr val="002060"/>
                </a:solidFill>
              </a:rPr>
              <a:t>I</a:t>
            </a:r>
            <a:r>
              <a:rPr lang="en-GB" sz="1050" dirty="0"/>
              <a:t>MAGERY (Figurative/Sensory)</a:t>
            </a:r>
          </a:p>
          <a:p>
            <a:br>
              <a:rPr lang="en-GB" sz="1050" dirty="0"/>
            </a:br>
            <a:r>
              <a:rPr lang="en-GB" sz="1050" dirty="0">
                <a:solidFill>
                  <a:schemeClr val="accent2"/>
                </a:solidFill>
              </a:rPr>
              <a:t>L</a:t>
            </a:r>
            <a:r>
              <a:rPr lang="en-GB" sz="1050" dirty="0"/>
              <a:t>ANGUAGE (Key words)</a:t>
            </a:r>
          </a:p>
          <a:p>
            <a:br>
              <a:rPr lang="en-GB" sz="1050" dirty="0"/>
            </a:br>
            <a:r>
              <a:rPr lang="en-GB" sz="1050" dirty="0">
                <a:solidFill>
                  <a:schemeClr val="accent5"/>
                </a:solidFill>
              </a:rPr>
              <a:t>E</a:t>
            </a:r>
            <a:r>
              <a:rPr lang="en-GB" sz="1050" dirty="0"/>
              <a:t>FFECT (Mood, Emotion and Tone).</a:t>
            </a:r>
          </a:p>
        </p:txBody>
      </p:sp>
      <p:graphicFrame>
        <p:nvGraphicFramePr>
          <p:cNvPr id="10" name="Table 9"/>
          <p:cNvGraphicFramePr>
            <a:graphicFrameLocks noGrp="1"/>
          </p:cNvGraphicFramePr>
          <p:nvPr>
            <p:extLst>
              <p:ext uri="{D42A27DB-BD31-4B8C-83A1-F6EECF244321}">
                <p14:modId xmlns:p14="http://schemas.microsoft.com/office/powerpoint/2010/main" val="63870142"/>
              </p:ext>
            </p:extLst>
          </p:nvPr>
        </p:nvGraphicFramePr>
        <p:xfrm>
          <a:off x="3667552" y="3964958"/>
          <a:ext cx="3889147" cy="2893042"/>
        </p:xfrm>
        <a:graphic>
          <a:graphicData uri="http://schemas.openxmlformats.org/drawingml/2006/table">
            <a:tbl>
              <a:tblPr firstRow="1" bandRow="1">
                <a:tableStyleId>{21E4AEA4-8DFA-4A89-87EB-49C32662AFE0}</a:tableStyleId>
              </a:tblPr>
              <a:tblGrid>
                <a:gridCol w="1170148">
                  <a:extLst>
                    <a:ext uri="{9D8B030D-6E8A-4147-A177-3AD203B41FA5}">
                      <a16:colId xmlns:a16="http://schemas.microsoft.com/office/drawing/2014/main" val="20000"/>
                    </a:ext>
                  </a:extLst>
                </a:gridCol>
                <a:gridCol w="2718999">
                  <a:extLst>
                    <a:ext uri="{9D8B030D-6E8A-4147-A177-3AD203B41FA5}">
                      <a16:colId xmlns:a16="http://schemas.microsoft.com/office/drawing/2014/main" val="20001"/>
                    </a:ext>
                  </a:extLst>
                </a:gridCol>
              </a:tblGrid>
              <a:tr h="0">
                <a:tc>
                  <a:txBody>
                    <a:bodyPr/>
                    <a:lstStyle/>
                    <a:p>
                      <a:pPr algn="l"/>
                      <a:r>
                        <a:rPr lang="en-GB" sz="1100" dirty="0"/>
                        <a:t>Vocabulary </a:t>
                      </a:r>
                      <a:endParaRPr lang="en-GB" sz="1100" dirty="0">
                        <a:solidFill>
                          <a:schemeClr val="tx1"/>
                        </a:solidFill>
                      </a:endParaRPr>
                    </a:p>
                  </a:txBody>
                  <a:tcPr/>
                </a:tc>
                <a:tc>
                  <a:txBody>
                    <a:bodyPr/>
                    <a:lstStyle/>
                    <a:p>
                      <a:pPr algn="l"/>
                      <a:r>
                        <a:rPr lang="en-GB" sz="1100" dirty="0"/>
                        <a:t>Definition</a:t>
                      </a:r>
                      <a:r>
                        <a:rPr lang="en-GB" sz="1100" baseline="0" dirty="0"/>
                        <a:t> </a:t>
                      </a:r>
                      <a:endParaRPr lang="en-GB" sz="1100" dirty="0">
                        <a:solidFill>
                          <a:schemeClr val="tx1"/>
                        </a:solidFill>
                      </a:endParaRPr>
                    </a:p>
                  </a:txBody>
                  <a:tcPr/>
                </a:tc>
                <a:extLst>
                  <a:ext uri="{0D108BD9-81ED-4DB2-BD59-A6C34878D82A}">
                    <a16:rowId xmlns:a16="http://schemas.microsoft.com/office/drawing/2014/main" val="10000"/>
                  </a:ext>
                </a:extLst>
              </a:tr>
              <a:tr h="299134">
                <a:tc>
                  <a:txBody>
                    <a:bodyPr/>
                    <a:lstStyle/>
                    <a:p>
                      <a:pPr algn="l"/>
                      <a:r>
                        <a:rPr lang="en-GB" sz="900" dirty="0"/>
                        <a:t>Optimistic</a:t>
                      </a:r>
                    </a:p>
                  </a:txBody>
                  <a:tcPr/>
                </a:tc>
                <a:tc>
                  <a:txBody>
                    <a:bodyPr/>
                    <a:lstStyle/>
                    <a:p>
                      <a:pPr algn="l"/>
                      <a:r>
                        <a:rPr lang="en-GB" sz="900" kern="1200" dirty="0">
                          <a:effectLst/>
                        </a:rPr>
                        <a:t>Having</a:t>
                      </a:r>
                      <a:r>
                        <a:rPr lang="en-GB" sz="900" kern="1200" baseline="0" dirty="0">
                          <a:effectLst/>
                        </a:rPr>
                        <a:t> a sense of hope, confidence or positive outlook. </a:t>
                      </a:r>
                      <a:endParaRPr lang="en-GB" sz="900" dirty="0"/>
                    </a:p>
                  </a:txBody>
                  <a:tcPr/>
                </a:tc>
                <a:extLst>
                  <a:ext uri="{0D108BD9-81ED-4DB2-BD59-A6C34878D82A}">
                    <a16:rowId xmlns:a16="http://schemas.microsoft.com/office/drawing/2014/main" val="10001"/>
                  </a:ext>
                </a:extLst>
              </a:tr>
              <a:tr h="351349">
                <a:tc>
                  <a:txBody>
                    <a:bodyPr/>
                    <a:lstStyle/>
                    <a:p>
                      <a:pPr algn="l"/>
                      <a:r>
                        <a:rPr lang="en-GB" sz="900" dirty="0"/>
                        <a:t>Pessimistic </a:t>
                      </a:r>
                    </a:p>
                  </a:txBody>
                  <a:tcPr/>
                </a:tc>
                <a:tc>
                  <a:txBody>
                    <a:bodyPr/>
                    <a:lstStyle/>
                    <a:p>
                      <a:pPr algn="l"/>
                      <a:r>
                        <a:rPr lang="en-GB" sz="900" kern="1200" dirty="0">
                          <a:effectLst/>
                        </a:rPr>
                        <a:t>Lacking hope,</a:t>
                      </a:r>
                      <a:r>
                        <a:rPr lang="en-GB" sz="900" kern="1200" baseline="0" dirty="0">
                          <a:effectLst/>
                        </a:rPr>
                        <a:t> confidence and not having a positive outlook. </a:t>
                      </a:r>
                      <a:endParaRPr lang="en-GB" sz="900" dirty="0"/>
                    </a:p>
                  </a:txBody>
                  <a:tcPr/>
                </a:tc>
                <a:extLst>
                  <a:ext uri="{0D108BD9-81ED-4DB2-BD59-A6C34878D82A}">
                    <a16:rowId xmlns:a16="http://schemas.microsoft.com/office/drawing/2014/main" val="10002"/>
                  </a:ext>
                </a:extLst>
              </a:tr>
              <a:tr h="184444">
                <a:tc>
                  <a:txBody>
                    <a:bodyPr/>
                    <a:lstStyle/>
                    <a:p>
                      <a:pPr algn="l"/>
                      <a:r>
                        <a:rPr lang="en-GB" sz="900" dirty="0"/>
                        <a:t>Compassionate</a:t>
                      </a:r>
                    </a:p>
                  </a:txBody>
                  <a:tcPr/>
                </a:tc>
                <a:tc>
                  <a:txBody>
                    <a:bodyPr/>
                    <a:lstStyle/>
                    <a:p>
                      <a:pPr>
                        <a:lnSpc>
                          <a:spcPct val="115000"/>
                        </a:lnSpc>
                        <a:spcAft>
                          <a:spcPts val="1000"/>
                        </a:spcAft>
                      </a:pPr>
                      <a:r>
                        <a:rPr lang="en-GB" sz="900" dirty="0">
                          <a:effectLst/>
                        </a:rPr>
                        <a:t>Demonstrating love/ care/</a:t>
                      </a:r>
                      <a:r>
                        <a:rPr lang="en-GB" sz="900" baseline="0" dirty="0">
                          <a:effectLst/>
                        </a:rPr>
                        <a:t> understanding. </a:t>
                      </a:r>
                      <a:endParaRPr lang="en-GB" sz="900"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232578">
                <a:tc>
                  <a:txBody>
                    <a:bodyPr/>
                    <a:lstStyle/>
                    <a:p>
                      <a:pPr algn="l"/>
                      <a:r>
                        <a:rPr lang="en-GB" sz="900" dirty="0"/>
                        <a:t>Dismay</a:t>
                      </a:r>
                    </a:p>
                  </a:txBody>
                  <a:tcPr/>
                </a:tc>
                <a:tc>
                  <a:txBody>
                    <a:bodyPr/>
                    <a:lstStyle/>
                    <a:p>
                      <a:pPr algn="l"/>
                      <a:r>
                        <a:rPr lang="en-GB" sz="900" dirty="0"/>
                        <a:t>Concer</a:t>
                      </a:r>
                      <a:r>
                        <a:rPr lang="en-GB" sz="900" baseline="0" dirty="0"/>
                        <a:t>n or distress.</a:t>
                      </a:r>
                      <a:endParaRPr lang="en-GB" sz="900" dirty="0"/>
                    </a:p>
                  </a:txBody>
                  <a:tcPr/>
                </a:tc>
                <a:extLst>
                  <a:ext uri="{0D108BD9-81ED-4DB2-BD59-A6C34878D82A}">
                    <a16:rowId xmlns:a16="http://schemas.microsoft.com/office/drawing/2014/main" val="10004"/>
                  </a:ext>
                </a:extLst>
              </a:tr>
              <a:tr h="186894">
                <a:tc>
                  <a:txBody>
                    <a:bodyPr/>
                    <a:lstStyle/>
                    <a:p>
                      <a:pPr algn="l"/>
                      <a:r>
                        <a:rPr lang="en-GB" sz="900" dirty="0"/>
                        <a:t>Elation </a:t>
                      </a:r>
                    </a:p>
                  </a:txBody>
                  <a:tcPr/>
                </a:tc>
                <a:tc>
                  <a:txBody>
                    <a:bodyPr/>
                    <a:lstStyle/>
                    <a:p>
                      <a:pPr algn="l"/>
                      <a:r>
                        <a:rPr lang="en-GB" sz="900" dirty="0"/>
                        <a:t>Exceptional happiness</a:t>
                      </a:r>
                    </a:p>
                  </a:txBody>
                  <a:tcPr/>
                </a:tc>
                <a:extLst>
                  <a:ext uri="{0D108BD9-81ED-4DB2-BD59-A6C34878D82A}">
                    <a16:rowId xmlns:a16="http://schemas.microsoft.com/office/drawing/2014/main" val="10005"/>
                  </a:ext>
                </a:extLst>
              </a:tr>
              <a:tr h="246258">
                <a:tc>
                  <a:txBody>
                    <a:bodyPr/>
                    <a:lstStyle/>
                    <a:p>
                      <a:pPr algn="l"/>
                      <a:r>
                        <a:rPr lang="en-GB" sz="900" dirty="0"/>
                        <a:t>Hostile</a:t>
                      </a:r>
                    </a:p>
                  </a:txBody>
                  <a:tcPr/>
                </a:tc>
                <a:tc>
                  <a:txBody>
                    <a:bodyPr/>
                    <a:lstStyle/>
                    <a:p>
                      <a:pPr algn="l"/>
                      <a:r>
                        <a:rPr lang="en-GB" sz="900" dirty="0"/>
                        <a:t>Showing or feeling dislike/ being unfriendly.</a:t>
                      </a:r>
                      <a:r>
                        <a:rPr lang="en-GB" sz="900" baseline="0" dirty="0"/>
                        <a:t> </a:t>
                      </a:r>
                      <a:endParaRPr lang="en-GB" sz="900" dirty="0"/>
                    </a:p>
                  </a:txBody>
                  <a:tcPr/>
                </a:tc>
                <a:extLst>
                  <a:ext uri="{0D108BD9-81ED-4DB2-BD59-A6C34878D82A}">
                    <a16:rowId xmlns:a16="http://schemas.microsoft.com/office/drawing/2014/main" val="10006"/>
                  </a:ext>
                </a:extLst>
              </a:tr>
              <a:tr h="246258">
                <a:tc>
                  <a:txBody>
                    <a:bodyPr/>
                    <a:lstStyle/>
                    <a:p>
                      <a:pPr algn="l"/>
                      <a:r>
                        <a:rPr lang="en-GB" sz="900" dirty="0"/>
                        <a:t>Melancholy </a:t>
                      </a:r>
                    </a:p>
                  </a:txBody>
                  <a:tcPr/>
                </a:tc>
                <a:tc>
                  <a:txBody>
                    <a:bodyPr/>
                    <a:lstStyle/>
                    <a:p>
                      <a:pPr algn="l"/>
                      <a:r>
                        <a:rPr lang="en-GB" sz="900" dirty="0"/>
                        <a:t>A feeling of sadness.</a:t>
                      </a:r>
                      <a:r>
                        <a:rPr lang="en-GB" sz="900" baseline="0" dirty="0"/>
                        <a:t> </a:t>
                      </a:r>
                      <a:endParaRPr lang="en-GB" sz="900" dirty="0"/>
                    </a:p>
                  </a:txBody>
                  <a:tcPr/>
                </a:tc>
                <a:extLst>
                  <a:ext uri="{0D108BD9-81ED-4DB2-BD59-A6C34878D82A}">
                    <a16:rowId xmlns:a16="http://schemas.microsoft.com/office/drawing/2014/main" val="10007"/>
                  </a:ext>
                </a:extLst>
              </a:tr>
              <a:tr h="232578">
                <a:tc>
                  <a:txBody>
                    <a:bodyPr/>
                    <a:lstStyle/>
                    <a:p>
                      <a:pPr algn="l"/>
                      <a:r>
                        <a:rPr lang="en-GB" sz="900" dirty="0"/>
                        <a:t>Jovial</a:t>
                      </a:r>
                    </a:p>
                  </a:txBody>
                  <a:tcPr/>
                </a:tc>
                <a:tc>
                  <a:txBody>
                    <a:bodyPr/>
                    <a:lstStyle/>
                    <a:p>
                      <a:pPr algn="l"/>
                      <a:r>
                        <a:rPr lang="en-GB" sz="900" dirty="0"/>
                        <a:t>Cheerful</a:t>
                      </a:r>
                      <a:r>
                        <a:rPr lang="en-GB" sz="900" baseline="0" dirty="0"/>
                        <a:t> and friendly.</a:t>
                      </a:r>
                      <a:endParaRPr lang="en-GB" sz="900" dirty="0"/>
                    </a:p>
                  </a:txBody>
                  <a:tcPr/>
                </a:tc>
                <a:extLst>
                  <a:ext uri="{0D108BD9-81ED-4DB2-BD59-A6C34878D82A}">
                    <a16:rowId xmlns:a16="http://schemas.microsoft.com/office/drawing/2014/main" val="10008"/>
                  </a:ext>
                </a:extLst>
              </a:tr>
              <a:tr h="232578">
                <a:tc>
                  <a:txBody>
                    <a:bodyPr/>
                    <a:lstStyle/>
                    <a:p>
                      <a:pPr algn="l"/>
                      <a:r>
                        <a:rPr lang="en-GB" sz="900" dirty="0"/>
                        <a:t>Mocking</a:t>
                      </a:r>
                    </a:p>
                  </a:txBody>
                  <a:tcPr/>
                </a:tc>
                <a:tc>
                  <a:txBody>
                    <a:bodyPr/>
                    <a:lstStyle/>
                    <a:p>
                      <a:pPr algn="l"/>
                      <a:r>
                        <a:rPr lang="en-GB" sz="900" dirty="0"/>
                        <a:t>Making fun or someone/something.</a:t>
                      </a:r>
                      <a:r>
                        <a:rPr lang="en-GB" sz="900" baseline="0" dirty="0"/>
                        <a:t> </a:t>
                      </a:r>
                      <a:endParaRPr lang="en-GB" sz="900" dirty="0"/>
                    </a:p>
                  </a:txBody>
                  <a:tcPr/>
                </a:tc>
                <a:extLst>
                  <a:ext uri="{0D108BD9-81ED-4DB2-BD59-A6C34878D82A}">
                    <a16:rowId xmlns:a16="http://schemas.microsoft.com/office/drawing/2014/main" val="10009"/>
                  </a:ext>
                </a:extLst>
              </a:tr>
              <a:tr h="254992">
                <a:tc>
                  <a:txBody>
                    <a:bodyPr/>
                    <a:lstStyle/>
                    <a:p>
                      <a:pPr algn="l"/>
                      <a:r>
                        <a:rPr lang="en-GB" sz="900" dirty="0"/>
                        <a:t>Vengeful </a:t>
                      </a:r>
                    </a:p>
                  </a:txBody>
                  <a:tcPr/>
                </a:tc>
                <a:tc>
                  <a:txBody>
                    <a:bodyPr/>
                    <a:lstStyle/>
                    <a:p>
                      <a:pPr algn="l"/>
                      <a:r>
                        <a:rPr lang="en-GB" sz="900" dirty="0"/>
                        <a:t>Seeking to harm</a:t>
                      </a:r>
                      <a:r>
                        <a:rPr lang="en-GB" sz="900" baseline="0" dirty="0"/>
                        <a:t> someone/something. Like revenge. </a:t>
                      </a:r>
                      <a:endParaRPr lang="en-GB" sz="900" dirty="0"/>
                    </a:p>
                  </a:txBody>
                  <a:tcPr/>
                </a:tc>
                <a:extLst>
                  <a:ext uri="{0D108BD9-81ED-4DB2-BD59-A6C34878D82A}">
                    <a16:rowId xmlns:a16="http://schemas.microsoft.com/office/drawing/2014/main" val="10010"/>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574517920"/>
              </p:ext>
            </p:extLst>
          </p:nvPr>
        </p:nvGraphicFramePr>
        <p:xfrm>
          <a:off x="67152" y="493252"/>
          <a:ext cx="3600400" cy="6364745"/>
        </p:xfrm>
        <a:graphic>
          <a:graphicData uri="http://schemas.openxmlformats.org/drawingml/2006/table">
            <a:tbl>
              <a:tblPr firstRow="1" bandRow="1">
                <a:tableStyleId>{6E25E649-3F16-4E02-A733-19D2CDBF48F0}</a:tableStyleId>
              </a:tblPr>
              <a:tblGrid>
                <a:gridCol w="1083271">
                  <a:extLst>
                    <a:ext uri="{9D8B030D-6E8A-4147-A177-3AD203B41FA5}">
                      <a16:colId xmlns:a16="http://schemas.microsoft.com/office/drawing/2014/main" val="20000"/>
                    </a:ext>
                  </a:extLst>
                </a:gridCol>
                <a:gridCol w="2517129">
                  <a:extLst>
                    <a:ext uri="{9D8B030D-6E8A-4147-A177-3AD203B41FA5}">
                      <a16:colId xmlns:a16="http://schemas.microsoft.com/office/drawing/2014/main" val="20001"/>
                    </a:ext>
                  </a:extLst>
                </a:gridCol>
              </a:tblGrid>
              <a:tr h="300734">
                <a:tc>
                  <a:txBody>
                    <a:bodyPr/>
                    <a:lstStyle/>
                    <a:p>
                      <a:pPr algn="l"/>
                      <a:r>
                        <a:rPr lang="en-GB" sz="1100" dirty="0"/>
                        <a:t>Terminology</a:t>
                      </a:r>
                      <a:endParaRPr lang="en-GB" sz="1100" dirty="0">
                        <a:solidFill>
                          <a:schemeClr val="tx1"/>
                        </a:solidFill>
                      </a:endParaRPr>
                    </a:p>
                  </a:txBody>
                  <a:tcPr/>
                </a:tc>
                <a:tc>
                  <a:txBody>
                    <a:bodyPr/>
                    <a:lstStyle/>
                    <a:p>
                      <a:pPr algn="l"/>
                      <a:r>
                        <a:rPr lang="en-GB" sz="1100" dirty="0"/>
                        <a:t>Definition</a:t>
                      </a:r>
                      <a:r>
                        <a:rPr lang="en-GB" sz="1100" baseline="0" dirty="0"/>
                        <a:t> </a:t>
                      </a:r>
                      <a:endParaRPr lang="en-GB" sz="1100" dirty="0">
                        <a:solidFill>
                          <a:schemeClr val="tx1"/>
                        </a:solidFill>
                      </a:endParaRPr>
                    </a:p>
                  </a:txBody>
                  <a:tcPr/>
                </a:tc>
                <a:extLst>
                  <a:ext uri="{0D108BD9-81ED-4DB2-BD59-A6C34878D82A}">
                    <a16:rowId xmlns:a16="http://schemas.microsoft.com/office/drawing/2014/main" val="10000"/>
                  </a:ext>
                </a:extLst>
              </a:tr>
              <a:tr h="265353">
                <a:tc>
                  <a:txBody>
                    <a:bodyPr/>
                    <a:lstStyle/>
                    <a:p>
                      <a:pPr algn="l"/>
                      <a:r>
                        <a:rPr lang="en-GB" sz="900" dirty="0"/>
                        <a:t>Imagery</a:t>
                      </a:r>
                    </a:p>
                  </a:txBody>
                  <a:tcPr/>
                </a:tc>
                <a:tc>
                  <a:txBody>
                    <a:bodyPr/>
                    <a:lstStyle/>
                    <a:p>
                      <a:pPr algn="l"/>
                      <a:r>
                        <a:rPr lang="en-GB" sz="900" kern="1200" dirty="0">
                          <a:effectLst/>
                        </a:rPr>
                        <a:t>visually descriptive or figurative language</a:t>
                      </a:r>
                      <a:endParaRPr lang="en-GB" sz="200" dirty="0"/>
                    </a:p>
                  </a:txBody>
                  <a:tcPr/>
                </a:tc>
                <a:extLst>
                  <a:ext uri="{0D108BD9-81ED-4DB2-BD59-A6C34878D82A}">
                    <a16:rowId xmlns:a16="http://schemas.microsoft.com/office/drawing/2014/main" val="10001"/>
                  </a:ext>
                </a:extLst>
              </a:tr>
              <a:tr h="306379">
                <a:tc>
                  <a:txBody>
                    <a:bodyPr/>
                    <a:lstStyle/>
                    <a:p>
                      <a:pPr algn="l"/>
                      <a:r>
                        <a:rPr lang="en-GB" sz="900" dirty="0"/>
                        <a:t>Simile</a:t>
                      </a:r>
                    </a:p>
                  </a:txBody>
                  <a:tcPr/>
                </a:tc>
                <a:tc>
                  <a:txBody>
                    <a:bodyPr/>
                    <a:lstStyle/>
                    <a:p>
                      <a:pPr algn="l"/>
                      <a:r>
                        <a:rPr lang="en-GB" sz="900" kern="1200" dirty="0">
                          <a:effectLst/>
                        </a:rPr>
                        <a:t>comparison between two things using</a:t>
                      </a:r>
                      <a:r>
                        <a:rPr lang="en-GB" sz="900" kern="1200" baseline="0" dirty="0">
                          <a:effectLst/>
                        </a:rPr>
                        <a:t> </a:t>
                      </a:r>
                      <a:r>
                        <a:rPr lang="en-GB" sz="900" kern="1200" dirty="0">
                          <a:effectLst/>
                        </a:rPr>
                        <a:t>like or as</a:t>
                      </a:r>
                      <a:endParaRPr lang="en-GB" sz="900" dirty="0"/>
                    </a:p>
                  </a:txBody>
                  <a:tcPr/>
                </a:tc>
                <a:extLst>
                  <a:ext uri="{0D108BD9-81ED-4DB2-BD59-A6C34878D82A}">
                    <a16:rowId xmlns:a16="http://schemas.microsoft.com/office/drawing/2014/main" val="10002"/>
                  </a:ext>
                </a:extLst>
              </a:tr>
              <a:tr h="260814">
                <a:tc>
                  <a:txBody>
                    <a:bodyPr/>
                    <a:lstStyle/>
                    <a:p>
                      <a:pPr algn="l"/>
                      <a:r>
                        <a:rPr lang="en-GB" sz="900" dirty="0"/>
                        <a:t>Metaphor</a:t>
                      </a:r>
                    </a:p>
                  </a:txBody>
                  <a:tcPr/>
                </a:tc>
                <a:tc>
                  <a:txBody>
                    <a:bodyPr/>
                    <a:lstStyle/>
                    <a:p>
                      <a:pPr>
                        <a:lnSpc>
                          <a:spcPct val="115000"/>
                        </a:lnSpc>
                        <a:spcAft>
                          <a:spcPts val="1000"/>
                        </a:spcAft>
                      </a:pPr>
                      <a:r>
                        <a:rPr lang="en-GB" sz="900" dirty="0">
                          <a:effectLst/>
                        </a:rPr>
                        <a:t>a comparison as if a thing is something else</a:t>
                      </a:r>
                      <a:endParaRPr lang="en-GB" sz="900"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265353">
                <a:tc>
                  <a:txBody>
                    <a:bodyPr/>
                    <a:lstStyle/>
                    <a:p>
                      <a:pPr algn="l"/>
                      <a:r>
                        <a:rPr lang="en-GB" sz="900" dirty="0"/>
                        <a:t>Onomatopoeia</a:t>
                      </a:r>
                      <a:r>
                        <a:rPr lang="en-GB" sz="900" baseline="0" dirty="0"/>
                        <a:t> </a:t>
                      </a:r>
                      <a:endParaRPr lang="en-GB" sz="900" dirty="0"/>
                    </a:p>
                  </a:txBody>
                  <a:tcPr/>
                </a:tc>
                <a:tc>
                  <a:txBody>
                    <a:bodyPr/>
                    <a:lstStyle/>
                    <a:p>
                      <a:pPr algn="l"/>
                      <a:r>
                        <a:rPr lang="en-GB" sz="900" kern="1200" dirty="0">
                          <a:effectLst/>
                        </a:rPr>
                        <a:t>words that sound like their meaning</a:t>
                      </a:r>
                      <a:endParaRPr lang="en-GB" sz="900" dirty="0"/>
                    </a:p>
                  </a:txBody>
                  <a:tcPr/>
                </a:tc>
                <a:extLst>
                  <a:ext uri="{0D108BD9-81ED-4DB2-BD59-A6C34878D82A}">
                    <a16:rowId xmlns:a16="http://schemas.microsoft.com/office/drawing/2014/main" val="10004"/>
                  </a:ext>
                </a:extLst>
              </a:tr>
              <a:tr h="260814">
                <a:tc>
                  <a:txBody>
                    <a:bodyPr/>
                    <a:lstStyle/>
                    <a:p>
                      <a:pPr algn="l"/>
                      <a:r>
                        <a:rPr lang="en-GB" sz="900" dirty="0"/>
                        <a:t>Symbolism </a:t>
                      </a:r>
                    </a:p>
                  </a:txBody>
                  <a:tcPr/>
                </a:tc>
                <a:tc>
                  <a:txBody>
                    <a:bodyPr/>
                    <a:lstStyle/>
                    <a:p>
                      <a:pPr algn="l"/>
                      <a:r>
                        <a:rPr lang="en-GB" sz="900" kern="1200" dirty="0">
                          <a:effectLst/>
                        </a:rPr>
                        <a:t>the use of symbols to represent ideas or qualities</a:t>
                      </a:r>
                      <a:endParaRPr lang="en-GB" sz="900" dirty="0"/>
                    </a:p>
                  </a:txBody>
                  <a:tcPr/>
                </a:tc>
                <a:extLst>
                  <a:ext uri="{0D108BD9-81ED-4DB2-BD59-A6C34878D82A}">
                    <a16:rowId xmlns:a16="http://schemas.microsoft.com/office/drawing/2014/main" val="10005"/>
                  </a:ext>
                </a:extLst>
              </a:tr>
              <a:tr h="417302">
                <a:tc>
                  <a:txBody>
                    <a:bodyPr/>
                    <a:lstStyle/>
                    <a:p>
                      <a:pPr algn="l"/>
                      <a:r>
                        <a:rPr lang="en-GB" sz="900" dirty="0"/>
                        <a:t>Repetition </a:t>
                      </a:r>
                    </a:p>
                  </a:txBody>
                  <a:tcPr/>
                </a:tc>
                <a:tc>
                  <a:txBody>
                    <a:bodyPr/>
                    <a:lstStyle/>
                    <a:p>
                      <a:pPr algn="l"/>
                      <a:r>
                        <a:rPr lang="en-GB" sz="900" kern="1200" dirty="0">
                          <a:effectLst/>
                        </a:rPr>
                        <a:t>when words or phrases are used more than once in texts</a:t>
                      </a:r>
                      <a:endParaRPr lang="en-GB" sz="900" dirty="0"/>
                    </a:p>
                  </a:txBody>
                  <a:tcPr/>
                </a:tc>
                <a:extLst>
                  <a:ext uri="{0D108BD9-81ED-4DB2-BD59-A6C34878D82A}">
                    <a16:rowId xmlns:a16="http://schemas.microsoft.com/office/drawing/2014/main" val="10006"/>
                  </a:ext>
                </a:extLst>
              </a:tr>
              <a:tr h="280961">
                <a:tc>
                  <a:txBody>
                    <a:bodyPr/>
                    <a:lstStyle/>
                    <a:p>
                      <a:pPr algn="l"/>
                      <a:r>
                        <a:rPr lang="en-GB" sz="900" dirty="0"/>
                        <a:t>Personification</a:t>
                      </a:r>
                    </a:p>
                  </a:txBody>
                  <a:tcPr/>
                </a:tc>
                <a:tc>
                  <a:txBody>
                    <a:bodyPr/>
                    <a:lstStyle/>
                    <a:p>
                      <a:pPr algn="l"/>
                      <a:r>
                        <a:rPr lang="en-GB" sz="900" dirty="0"/>
                        <a:t>Giving human</a:t>
                      </a:r>
                      <a:r>
                        <a:rPr lang="en-GB" sz="900" baseline="0" dirty="0"/>
                        <a:t> qualities to inanimate objects</a:t>
                      </a:r>
                      <a:endParaRPr lang="en-GB" sz="900" dirty="0"/>
                    </a:p>
                  </a:txBody>
                  <a:tcPr/>
                </a:tc>
                <a:extLst>
                  <a:ext uri="{0D108BD9-81ED-4DB2-BD59-A6C34878D82A}">
                    <a16:rowId xmlns:a16="http://schemas.microsoft.com/office/drawing/2014/main" val="10007"/>
                  </a:ext>
                </a:extLst>
              </a:tr>
              <a:tr h="417302">
                <a:tc>
                  <a:txBody>
                    <a:bodyPr/>
                    <a:lstStyle/>
                    <a:p>
                      <a:pPr algn="l"/>
                      <a:r>
                        <a:rPr lang="en-GB" sz="900" dirty="0"/>
                        <a:t>Persona</a:t>
                      </a:r>
                    </a:p>
                  </a:txBody>
                  <a:tcPr/>
                </a:tc>
                <a:tc>
                  <a:txBody>
                    <a:bodyPr/>
                    <a:lstStyle/>
                    <a:p>
                      <a:pPr algn="l"/>
                      <a:r>
                        <a:rPr lang="en-GB" sz="900" dirty="0"/>
                        <a:t>The voice/</a:t>
                      </a:r>
                      <a:r>
                        <a:rPr lang="en-GB" sz="900" baseline="0" dirty="0"/>
                        <a:t> speaker of the poem. Different from the writer. </a:t>
                      </a:r>
                      <a:endParaRPr lang="en-GB" sz="900" dirty="0"/>
                    </a:p>
                  </a:txBody>
                  <a:tcPr/>
                </a:tc>
                <a:extLst>
                  <a:ext uri="{0D108BD9-81ED-4DB2-BD59-A6C34878D82A}">
                    <a16:rowId xmlns:a16="http://schemas.microsoft.com/office/drawing/2014/main" val="10008"/>
                  </a:ext>
                </a:extLst>
              </a:tr>
              <a:tr h="265353">
                <a:tc>
                  <a:txBody>
                    <a:bodyPr/>
                    <a:lstStyle/>
                    <a:p>
                      <a:pPr algn="l"/>
                      <a:r>
                        <a:rPr lang="en-GB" sz="900" dirty="0"/>
                        <a:t>Semantic</a:t>
                      </a:r>
                      <a:r>
                        <a:rPr lang="en-GB" sz="900" baseline="0" dirty="0"/>
                        <a:t> field </a:t>
                      </a:r>
                      <a:endParaRPr lang="en-GB" sz="900" dirty="0"/>
                    </a:p>
                  </a:txBody>
                  <a:tcPr/>
                </a:tc>
                <a:tc>
                  <a:txBody>
                    <a:bodyPr/>
                    <a:lstStyle/>
                    <a:p>
                      <a:pPr algn="l"/>
                      <a:r>
                        <a:rPr lang="en-GB" sz="900" dirty="0"/>
                        <a:t>A group of</a:t>
                      </a:r>
                      <a:r>
                        <a:rPr lang="en-GB" sz="900" baseline="0" dirty="0"/>
                        <a:t> words related in meaning. </a:t>
                      </a:r>
                      <a:endParaRPr lang="en-GB" sz="900" dirty="0"/>
                    </a:p>
                  </a:txBody>
                  <a:tcPr/>
                </a:tc>
                <a:extLst>
                  <a:ext uri="{0D108BD9-81ED-4DB2-BD59-A6C34878D82A}">
                    <a16:rowId xmlns:a16="http://schemas.microsoft.com/office/drawing/2014/main" val="10009"/>
                  </a:ext>
                </a:extLst>
              </a:tr>
              <a:tr h="417302">
                <a:tc>
                  <a:txBody>
                    <a:bodyPr/>
                    <a:lstStyle/>
                    <a:p>
                      <a:pPr algn="l"/>
                      <a:r>
                        <a:rPr lang="en-GB" sz="900" dirty="0"/>
                        <a:t>Sonnet</a:t>
                      </a:r>
                    </a:p>
                  </a:txBody>
                  <a:tcPr/>
                </a:tc>
                <a:tc>
                  <a:txBody>
                    <a:bodyPr/>
                    <a:lstStyle/>
                    <a:p>
                      <a:pPr algn="l"/>
                      <a:r>
                        <a:rPr lang="en-GB" sz="900" dirty="0"/>
                        <a:t>A 14</a:t>
                      </a:r>
                      <a:r>
                        <a:rPr lang="en-GB" sz="900" baseline="0" dirty="0"/>
                        <a:t> line poem, with a clear rhyme scheme. Usually focuses on love. </a:t>
                      </a:r>
                      <a:endParaRPr lang="en-GB" sz="900" dirty="0"/>
                    </a:p>
                  </a:txBody>
                  <a:tcPr/>
                </a:tc>
                <a:extLst>
                  <a:ext uri="{0D108BD9-81ED-4DB2-BD59-A6C34878D82A}">
                    <a16:rowId xmlns:a16="http://schemas.microsoft.com/office/drawing/2014/main" val="10010"/>
                  </a:ext>
                </a:extLst>
              </a:tr>
              <a:tr h="417302">
                <a:tc>
                  <a:txBody>
                    <a:bodyPr/>
                    <a:lstStyle/>
                    <a:p>
                      <a:pPr algn="l"/>
                      <a:r>
                        <a:rPr lang="en-GB" sz="900" dirty="0"/>
                        <a:t>Free-verse</a:t>
                      </a:r>
                    </a:p>
                  </a:txBody>
                  <a:tcPr/>
                </a:tc>
                <a:tc>
                  <a:txBody>
                    <a:bodyPr/>
                    <a:lstStyle/>
                    <a:p>
                      <a:pPr algn="l"/>
                      <a:r>
                        <a:rPr lang="en-GB" sz="900" dirty="0"/>
                        <a:t>A</a:t>
                      </a:r>
                      <a:r>
                        <a:rPr lang="en-GB" sz="900" baseline="0" dirty="0"/>
                        <a:t> poem that doesn’t have any clear rhyme scheme of rhythm. </a:t>
                      </a:r>
                      <a:endParaRPr lang="en-GB" sz="900" dirty="0"/>
                    </a:p>
                  </a:txBody>
                  <a:tcPr/>
                </a:tc>
                <a:extLst>
                  <a:ext uri="{0D108BD9-81ED-4DB2-BD59-A6C34878D82A}">
                    <a16:rowId xmlns:a16="http://schemas.microsoft.com/office/drawing/2014/main" val="10011"/>
                  </a:ext>
                </a:extLst>
              </a:tr>
              <a:tr h="417302">
                <a:tc>
                  <a:txBody>
                    <a:bodyPr/>
                    <a:lstStyle/>
                    <a:p>
                      <a:pPr algn="l"/>
                      <a:r>
                        <a:rPr lang="en-GB" sz="900" dirty="0"/>
                        <a:t>Alternate rhyme</a:t>
                      </a:r>
                    </a:p>
                  </a:txBody>
                  <a:tcPr/>
                </a:tc>
                <a:tc>
                  <a:txBody>
                    <a:bodyPr/>
                    <a:lstStyle/>
                    <a:p>
                      <a:pPr algn="l"/>
                      <a:r>
                        <a:rPr lang="en-GB" sz="900" dirty="0"/>
                        <a:t>When</a:t>
                      </a:r>
                      <a:r>
                        <a:rPr lang="en-GB" sz="900" baseline="0" dirty="0"/>
                        <a:t> alternate lines share the same rhyme scheme (ABAB)</a:t>
                      </a:r>
                      <a:endParaRPr lang="en-GB" sz="900" dirty="0"/>
                    </a:p>
                  </a:txBody>
                  <a:tcPr/>
                </a:tc>
                <a:extLst>
                  <a:ext uri="{0D108BD9-81ED-4DB2-BD59-A6C34878D82A}">
                    <a16:rowId xmlns:a16="http://schemas.microsoft.com/office/drawing/2014/main" val="10012"/>
                  </a:ext>
                </a:extLst>
              </a:tr>
              <a:tr h="417302">
                <a:tc>
                  <a:txBody>
                    <a:bodyPr/>
                    <a:lstStyle/>
                    <a:p>
                      <a:pPr algn="l"/>
                      <a:r>
                        <a:rPr lang="en-GB" sz="900" dirty="0"/>
                        <a:t>Rhyming couplet</a:t>
                      </a:r>
                    </a:p>
                  </a:txBody>
                  <a:tcPr/>
                </a:tc>
                <a:tc>
                  <a:txBody>
                    <a:bodyPr/>
                    <a:lstStyle/>
                    <a:p>
                      <a:pPr algn="l"/>
                      <a:r>
                        <a:rPr lang="en-GB" sz="900" dirty="0"/>
                        <a:t>A pair of rhyming</a:t>
                      </a:r>
                      <a:r>
                        <a:rPr lang="en-GB" sz="900" baseline="0" dirty="0"/>
                        <a:t> lines which follow on from one another (AA, BB)</a:t>
                      </a:r>
                      <a:endParaRPr lang="en-GB" sz="900" dirty="0"/>
                    </a:p>
                  </a:txBody>
                  <a:tcPr/>
                </a:tc>
                <a:extLst>
                  <a:ext uri="{0D108BD9-81ED-4DB2-BD59-A6C34878D82A}">
                    <a16:rowId xmlns:a16="http://schemas.microsoft.com/office/drawing/2014/main" val="10013"/>
                  </a:ext>
                </a:extLst>
              </a:tr>
              <a:tr h="260814">
                <a:tc>
                  <a:txBody>
                    <a:bodyPr/>
                    <a:lstStyle/>
                    <a:p>
                      <a:pPr algn="l"/>
                      <a:r>
                        <a:rPr lang="en-GB" sz="900" dirty="0"/>
                        <a:t>Juxtaposition </a:t>
                      </a:r>
                    </a:p>
                  </a:txBody>
                  <a:tcPr/>
                </a:tc>
                <a:tc>
                  <a:txBody>
                    <a:bodyPr/>
                    <a:lstStyle/>
                    <a:p>
                      <a:pPr algn="l"/>
                      <a:r>
                        <a:rPr lang="en-GB" sz="900" kern="1200" dirty="0">
                          <a:effectLst/>
                        </a:rPr>
                        <a:t>placing contrasting ideas close together in a text</a:t>
                      </a:r>
                      <a:endParaRPr lang="en-GB" sz="900" dirty="0"/>
                    </a:p>
                  </a:txBody>
                  <a:tcPr/>
                </a:tc>
                <a:extLst>
                  <a:ext uri="{0D108BD9-81ED-4DB2-BD59-A6C34878D82A}">
                    <a16:rowId xmlns:a16="http://schemas.microsoft.com/office/drawing/2014/main" val="10014"/>
                  </a:ext>
                </a:extLst>
              </a:tr>
              <a:tr h="417302">
                <a:tc>
                  <a:txBody>
                    <a:bodyPr/>
                    <a:lstStyle/>
                    <a:p>
                      <a:pPr algn="l"/>
                      <a:r>
                        <a:rPr lang="en-GB" sz="900" dirty="0"/>
                        <a:t>Enjambment</a:t>
                      </a:r>
                    </a:p>
                  </a:txBody>
                  <a:tcPr/>
                </a:tc>
                <a:tc>
                  <a:txBody>
                    <a:bodyPr/>
                    <a:lstStyle/>
                    <a:p>
                      <a:pPr algn="l"/>
                      <a:r>
                        <a:rPr lang="en-GB" sz="900" kern="1200" dirty="0">
                          <a:effectLst/>
                        </a:rPr>
                        <a:t>incomplete sentences at the end of lines in poetry, where the line runs into the next line</a:t>
                      </a:r>
                      <a:endParaRPr lang="en-GB" sz="900" dirty="0"/>
                    </a:p>
                  </a:txBody>
                  <a:tcPr/>
                </a:tc>
                <a:extLst>
                  <a:ext uri="{0D108BD9-81ED-4DB2-BD59-A6C34878D82A}">
                    <a16:rowId xmlns:a16="http://schemas.microsoft.com/office/drawing/2014/main" val="10015"/>
                  </a:ext>
                </a:extLst>
              </a:tr>
              <a:tr h="417302">
                <a:tc>
                  <a:txBody>
                    <a:bodyPr/>
                    <a:lstStyle/>
                    <a:p>
                      <a:pPr algn="l"/>
                      <a:r>
                        <a:rPr lang="en-GB" sz="900" dirty="0"/>
                        <a:t>Caesura</a:t>
                      </a:r>
                    </a:p>
                  </a:txBody>
                  <a:tcPr/>
                </a:tc>
                <a:tc>
                  <a:txBody>
                    <a:bodyPr/>
                    <a:lstStyle/>
                    <a:p>
                      <a:pPr algn="l"/>
                      <a:r>
                        <a:rPr lang="en-GB" sz="900" kern="1200" dirty="0">
                          <a:effectLst/>
                        </a:rPr>
                        <a:t>a break in the middle of a line of poem using punctuation (. , : ; ) </a:t>
                      </a:r>
                      <a:endParaRPr lang="en-GB" sz="900" dirty="0"/>
                    </a:p>
                  </a:txBody>
                  <a:tcPr/>
                </a:tc>
                <a:extLst>
                  <a:ext uri="{0D108BD9-81ED-4DB2-BD59-A6C34878D82A}">
                    <a16:rowId xmlns:a16="http://schemas.microsoft.com/office/drawing/2014/main" val="10016"/>
                  </a:ext>
                </a:extLst>
              </a:tr>
              <a:tr h="265353">
                <a:tc>
                  <a:txBody>
                    <a:bodyPr/>
                    <a:lstStyle/>
                    <a:p>
                      <a:pPr algn="l"/>
                      <a:r>
                        <a:rPr lang="en-GB" sz="900" dirty="0"/>
                        <a:t>End-stopping</a:t>
                      </a:r>
                      <a:r>
                        <a:rPr lang="en-GB" sz="900" baseline="0" dirty="0"/>
                        <a:t> </a:t>
                      </a:r>
                      <a:endParaRPr lang="en-GB" sz="900" dirty="0"/>
                    </a:p>
                  </a:txBody>
                  <a:tcPr/>
                </a:tc>
                <a:tc>
                  <a:txBody>
                    <a:bodyPr/>
                    <a:lstStyle/>
                    <a:p>
                      <a:pPr algn="l"/>
                      <a:r>
                        <a:rPr lang="en-GB" sz="900" kern="1200" dirty="0">
                          <a:effectLst/>
                        </a:rPr>
                        <a:t>punctuation at the end of a line of poetry</a:t>
                      </a:r>
                      <a:endParaRPr lang="en-GB" sz="900" dirty="0"/>
                    </a:p>
                  </a:txBody>
                  <a:tcPr/>
                </a:tc>
                <a:extLst>
                  <a:ext uri="{0D108BD9-81ED-4DB2-BD59-A6C34878D82A}">
                    <a16:rowId xmlns:a16="http://schemas.microsoft.com/office/drawing/2014/main" val="10017"/>
                  </a:ext>
                </a:extLst>
              </a:tr>
              <a:tr h="294401">
                <a:tc>
                  <a:txBody>
                    <a:bodyPr/>
                    <a:lstStyle/>
                    <a:p>
                      <a:pPr algn="l"/>
                      <a:r>
                        <a:rPr lang="en-GB" sz="900" dirty="0"/>
                        <a:t>Rhythm </a:t>
                      </a:r>
                    </a:p>
                  </a:txBody>
                  <a:tcPr/>
                </a:tc>
                <a:tc>
                  <a:txBody>
                    <a:bodyPr/>
                    <a:lstStyle/>
                    <a:p>
                      <a:pPr algn="l"/>
                      <a:r>
                        <a:rPr lang="en-GB" sz="900" dirty="0"/>
                        <a:t>A recurring beat in</a:t>
                      </a:r>
                      <a:r>
                        <a:rPr lang="en-GB" sz="900" baseline="0" dirty="0"/>
                        <a:t> the poem </a:t>
                      </a:r>
                      <a:endParaRPr lang="en-GB" sz="900" dirty="0"/>
                    </a:p>
                  </a:txBody>
                  <a:tcPr/>
                </a:tc>
                <a:extLst>
                  <a:ext uri="{0D108BD9-81ED-4DB2-BD59-A6C34878D82A}">
                    <a16:rowId xmlns:a16="http://schemas.microsoft.com/office/drawing/2014/main" val="10018"/>
                  </a:ext>
                </a:extLst>
              </a:tr>
            </a:tbl>
          </a:graphicData>
        </a:graphic>
      </p:graphicFrame>
      <p:pic>
        <p:nvPicPr>
          <p:cNvPr id="6" name="Graphic 5" descr="Angel face with solid fill">
            <a:extLst>
              <a:ext uri="{FF2B5EF4-FFF2-40B4-BE49-F238E27FC236}">
                <a16:creationId xmlns:a16="http://schemas.microsoft.com/office/drawing/2014/main" id="{882A3117-4D76-468B-9635-AEFB8AB2639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745556" y="494815"/>
            <a:ext cx="371011" cy="371011"/>
          </a:xfrm>
          <a:prstGeom prst="rect">
            <a:avLst/>
          </a:prstGeom>
        </p:spPr>
      </p:pic>
    </p:spTree>
    <p:extLst>
      <p:ext uri="{BB962C8B-B14F-4D97-AF65-F5344CB8AC3E}">
        <p14:creationId xmlns:p14="http://schemas.microsoft.com/office/powerpoint/2010/main" val="24664699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923</TotalTime>
  <Words>617</Words>
  <Application>Microsoft Office PowerPoint</Application>
  <PresentationFormat>On-screen Show (4:3)</PresentationFormat>
  <Paragraphs>107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Authorised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Anthology Poems at a glance: Meaning (M), Context (C), Quotes (Q), Language &amp; Structure (L/S)</dc:title>
  <dc:creator>LCB</dc:creator>
  <cp:lastModifiedBy>Miss L Carter</cp:lastModifiedBy>
  <cp:revision>69</cp:revision>
  <cp:lastPrinted>2017-12-13T12:06:47Z</cp:lastPrinted>
  <dcterms:created xsi:type="dcterms:W3CDTF">2017-03-29T19:17:23Z</dcterms:created>
  <dcterms:modified xsi:type="dcterms:W3CDTF">2020-07-01T09:02:51Z</dcterms:modified>
</cp:coreProperties>
</file>