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B6E8"/>
    <a:srgbClr val="DAC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41C8-5E0A-4457-8DC7-32823E1B30B9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721B-6373-467D-90D4-40F4D7998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4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41C8-5E0A-4457-8DC7-32823E1B30B9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721B-6373-467D-90D4-40F4D7998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07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41C8-5E0A-4457-8DC7-32823E1B30B9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721B-6373-467D-90D4-40F4D7998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15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41C8-5E0A-4457-8DC7-32823E1B30B9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721B-6373-467D-90D4-40F4D7998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3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41C8-5E0A-4457-8DC7-32823E1B30B9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721B-6373-467D-90D4-40F4D7998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4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41C8-5E0A-4457-8DC7-32823E1B30B9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721B-6373-467D-90D4-40F4D7998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88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41C8-5E0A-4457-8DC7-32823E1B30B9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721B-6373-467D-90D4-40F4D7998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261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41C8-5E0A-4457-8DC7-32823E1B30B9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721B-6373-467D-90D4-40F4D7998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99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41C8-5E0A-4457-8DC7-32823E1B30B9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721B-6373-467D-90D4-40F4D7998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83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41C8-5E0A-4457-8DC7-32823E1B30B9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721B-6373-467D-90D4-40F4D7998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5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41C8-5E0A-4457-8DC7-32823E1B30B9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721B-6373-467D-90D4-40F4D7998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95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F41C8-5E0A-4457-8DC7-32823E1B30B9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721B-6373-467D-90D4-40F4D7998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29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311666"/>
              </p:ext>
            </p:extLst>
          </p:nvPr>
        </p:nvGraphicFramePr>
        <p:xfrm>
          <a:off x="0" y="0"/>
          <a:ext cx="5849006" cy="22148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2874"/>
                <a:gridCol w="4726132"/>
              </a:tblGrid>
              <a:tr h="369147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Protagonist</a:t>
                      </a:r>
                      <a:endParaRPr lang="en-GB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main character of the story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9147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Antagonist</a:t>
                      </a:r>
                      <a:endParaRPr lang="en-GB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main source of conflict for the protagonist.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9147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Setting</a:t>
                      </a:r>
                      <a:endParaRPr lang="en-GB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time, place and context of the story.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9147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Plot</a:t>
                      </a:r>
                      <a:endParaRPr lang="en-GB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events of the story and how they relate to each other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9147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Genre</a:t>
                      </a:r>
                      <a:endParaRPr lang="en-GB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style of writing E.g. romance, tragedy, fiction, non-fiction.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9147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Theme</a:t>
                      </a:r>
                      <a:endParaRPr lang="en-GB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recurring idea in the story E.g. love, death, power.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34589"/>
              </p:ext>
            </p:extLst>
          </p:nvPr>
        </p:nvGraphicFramePr>
        <p:xfrm>
          <a:off x="5849006" y="0"/>
          <a:ext cx="6342993" cy="221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334"/>
                <a:gridCol w="45576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/>
                        <a:t>Story Structure</a:t>
                      </a:r>
                      <a:endParaRPr lang="en-GB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Exposition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Introduce character, setting and past events.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Rising Action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An event occurs to drive the protagonist into action. 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Climax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The turning point of the story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639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Falling Action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Conflict increases until the protagonist ‘wins’ or ‘loses’ their struggle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Denouement (Conclusion)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resolution. Problems are solved and things become normal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359250"/>
              </p:ext>
            </p:extLst>
          </p:nvPr>
        </p:nvGraphicFramePr>
        <p:xfrm>
          <a:off x="3285545" y="4631220"/>
          <a:ext cx="5700365" cy="22169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2750"/>
                <a:gridCol w="4417615"/>
              </a:tblGrid>
              <a:tr h="36274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500" b="1" dirty="0" smtClean="0"/>
                        <a:t>Narrator</a:t>
                      </a:r>
                      <a:endParaRPr lang="en-GB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r>
                        <a:rPr lang="en-GB" sz="1200" baseline="30000" dirty="0" smtClean="0"/>
                        <a:t>st</a:t>
                      </a:r>
                      <a:r>
                        <a:rPr lang="en-GB" sz="1200" dirty="0" smtClean="0"/>
                        <a:t> Person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Uses “I” and “we” – the narrator is a character in the text. 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r>
                        <a:rPr lang="en-GB" sz="1200" baseline="30000" dirty="0" smtClean="0"/>
                        <a:t>nd</a:t>
                      </a:r>
                      <a:r>
                        <a:rPr lang="en-GB" sz="1200" dirty="0" smtClean="0"/>
                        <a:t> Person 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Uses “you” and is very rare. Addresses the reader. 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r>
                        <a:rPr lang="en-GB" sz="1200" baseline="30000" dirty="0" smtClean="0"/>
                        <a:t>rd</a:t>
                      </a:r>
                      <a:r>
                        <a:rPr lang="en-GB" sz="1200" dirty="0" smtClean="0"/>
                        <a:t> Person 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Uses “he,” “she” and “they” – the narrator is usually the writer.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Unreliable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Often 1st person, the narrator either lacks knowledge, or is biased. 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Omniscient 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Often 3rd person, the narrator knows everything and is neutral.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345" y="2631947"/>
            <a:ext cx="3009843" cy="17446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64093" y="2176909"/>
            <a:ext cx="5914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A MONSTER </a:t>
            </a:r>
            <a:r>
              <a:rPr lang="en-GB" sz="3200" b="1" dirty="0" smtClean="0"/>
              <a:t>CALLS – KO Year 7</a:t>
            </a:r>
            <a:endParaRPr lang="en-GB" sz="32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949131"/>
              </p:ext>
            </p:extLst>
          </p:nvPr>
        </p:nvGraphicFramePr>
        <p:xfrm>
          <a:off x="9425996" y="2410523"/>
          <a:ext cx="2669628" cy="17704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9628"/>
              </a:tblGrid>
              <a:tr h="20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Themes in the Novel</a:t>
                      </a:r>
                      <a:endParaRPr lang="en-GB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B6E8"/>
                    </a:solidFill>
                  </a:tcPr>
                </a:tc>
              </a:tr>
              <a:tr h="153672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Self Awareness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Death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Versions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reality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Supernatural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Suffering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Isolation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AC2EC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453" y="2665811"/>
            <a:ext cx="3028950" cy="1514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969739" y="4176132"/>
            <a:ext cx="1726325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Freytag’s Pyramid </a:t>
            </a:r>
            <a:endParaRPr lang="en-GB" sz="16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16" y="4657557"/>
            <a:ext cx="3108562" cy="220044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3352" y="2241217"/>
            <a:ext cx="3426851" cy="242465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9040654" y="4376635"/>
            <a:ext cx="3132083" cy="2323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500" b="1" u="sng" dirty="0" smtClean="0"/>
              <a:t>Story Summary</a:t>
            </a:r>
          </a:p>
          <a:p>
            <a:r>
              <a:rPr lang="en-GB" sz="1300" dirty="0" smtClean="0"/>
              <a:t>Twelve-year-old </a:t>
            </a:r>
            <a:r>
              <a:rPr lang="en-GB" sz="1300" dirty="0"/>
              <a:t>Conor O'Malley must face his mother's terminal cancer, his strict grandmother, his estranged father and the school bully, Harry. One night at 12:07 a.m., Conor is visited by the tree-like Monster, who tells Conor it has to come to tell him three true stories, after which Conor must tell the Monster his own story: the truth behind his nightmare, which Conor refuses to do..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31199" y="2814484"/>
            <a:ext cx="1217127" cy="121712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0856" y="2342707"/>
            <a:ext cx="869043" cy="114981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38167" y="2302801"/>
            <a:ext cx="740979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b="1" dirty="0" smtClean="0"/>
              <a:t>Key Terms</a:t>
            </a:r>
            <a:endParaRPr lang="en-GB" sz="1500" b="1" dirty="0"/>
          </a:p>
        </p:txBody>
      </p:sp>
    </p:spTree>
    <p:extLst>
      <p:ext uri="{BB962C8B-B14F-4D97-AF65-F5344CB8AC3E}">
        <p14:creationId xmlns:p14="http://schemas.microsoft.com/office/powerpoint/2010/main" val="4034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1891862" cy="35157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you start writing think about the TAP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 type –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should the style and layout look like?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udience –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you writing for?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urpose –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you trying to achieve</a:t>
            </a:r>
            <a:r>
              <a:rPr lang="en-GB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http://clipart-library.com/data_images/285129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07" y="0"/>
            <a:ext cx="71818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049841" y="776407"/>
            <a:ext cx="1110775" cy="28253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Types:</a:t>
            </a:r>
            <a:endParaRPr lang="en-GB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GB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</a:t>
            </a:r>
          </a:p>
          <a:p>
            <a:pPr algn="ctr">
              <a:spcAft>
                <a:spcPts val="1000"/>
              </a:spcAft>
            </a:pPr>
            <a:r>
              <a:rPr lang="en-GB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Leaflet</a:t>
            </a:r>
          </a:p>
          <a:p>
            <a:pPr algn="ctr">
              <a:spcAft>
                <a:spcPts val="1000"/>
              </a:spcAft>
            </a:pPr>
            <a:r>
              <a:rPr lang="en-GB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</a:t>
            </a:r>
          </a:p>
          <a:p>
            <a:pPr algn="ctr">
              <a:spcAft>
                <a:spcPts val="1000"/>
              </a:spcAft>
            </a:pPr>
            <a:r>
              <a:rPr lang="en-GB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</a:p>
          <a:p>
            <a:pPr algn="ctr">
              <a:spcAft>
                <a:spcPts val="1000"/>
              </a:spcAft>
            </a:pPr>
            <a:r>
              <a:rPr lang="en-GB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</a:t>
            </a:r>
          </a:p>
          <a:p>
            <a:pPr algn="ctr">
              <a:spcAft>
                <a:spcPts val="1000"/>
              </a:spcAft>
            </a:pPr>
            <a:r>
              <a:rPr lang="en-GB" sz="15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Speech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848357" y="0"/>
            <a:ext cx="5005368" cy="421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Transactional Writing Knowledge </a:t>
            </a:r>
            <a:r>
              <a:rPr lang="en-GB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Organiser: </a:t>
            </a:r>
            <a:r>
              <a:rPr lang="en-GB" sz="1600" b="1" i="1" u="sng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sz="1600" b="1" i="1" u="sng" kern="0" dirty="0" smtClean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GB" sz="16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07915" y="483322"/>
            <a:ext cx="4517190" cy="4756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your purpose: </a:t>
            </a:r>
            <a:r>
              <a:rPr lang="en-GB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Persuade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Argue? Advise? Inform?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430819" y="1011794"/>
            <a:ext cx="4310051" cy="27719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</a:t>
            </a:r>
            <a:endParaRPr lang="en-GB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Catchy and punchy heading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to create interest – (include who, what, where, when, how and why?)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use subheadings underlined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3-4 middle paragraphs with connectives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 but effective conclusion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offer a handful of bullet points at the end (some helpful hints on topic).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1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APFOREST</a:t>
            </a:r>
            <a:r>
              <a:rPr lang="en-GB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techniques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0252185" y="0"/>
            <a:ext cx="1939815" cy="67029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Connectives/Discourse Markers: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Position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Firstly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Secondly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Thirdly  /  Next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Meanwhile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Subsequently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Finally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summarise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conclusion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Emphasis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Importantly  / Notably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  /  In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particular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Furthermore  /  Additionally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  /  As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well as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Contrast/Compare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Although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Alternatively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Likewise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Similarly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Equally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853725" y="1"/>
            <a:ext cx="2347595" cy="41208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hetorical question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lliteration &amp; anecdotes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ersonal pronouns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</a:t>
            </a:r>
            <a:r>
              <a:rPr lang="en-GB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pinions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epetition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motive language and exaggeration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tatistics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riple (rule of three)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639450" y="4060462"/>
            <a:ext cx="3556483" cy="2693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address and date in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60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top right of the page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 of the person you are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60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writing to on the </a:t>
            </a: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 </a:t>
            </a:r>
            <a:r>
              <a:rPr lang="en-GB" sz="10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(formal letter only)</a:t>
            </a: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Dear Mrs Fletcher = </a:t>
            </a: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Yours 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sincerely </a:t>
            </a:r>
            <a:r>
              <a:rPr lang="en-GB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Dear Sir/Madam. = Yours faithfully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 introductory paragraph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3-4 middle paragraphs with connectives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Concluding paragraph summarising ideas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RAPFOREST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techniques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1939" y="2783034"/>
            <a:ext cx="883997" cy="12314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9618" y="892156"/>
            <a:ext cx="808640" cy="96325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2118" y="4146676"/>
            <a:ext cx="987270" cy="995429"/>
          </a:xfrm>
          <a:prstGeom prst="rect">
            <a:avLst/>
          </a:prstGeom>
        </p:spPr>
      </p:pic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079306" y="3913810"/>
            <a:ext cx="4521573" cy="2839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Speech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with a </a:t>
            </a:r>
            <a:r>
              <a:rPr lang="en-GB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welcome/greeting  </a:t>
            </a: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‘Good afternoon ladies and gentlemen’ </a:t>
            </a:r>
            <a:r>
              <a:rPr lang="en-GB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GB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 classmates’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Lots of first person (I, me, we, our)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Lots of second person (you, your)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a personal anecdote (emotive)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 what the speech will be about: ‘I will talk to you about…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3/4 key points and expand on them – use connectives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 to summarise ideas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acknowledging the audience: ‘Thank you for listening.’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RAPFOREST</a:t>
            </a: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techniques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7967" y="3649979"/>
            <a:ext cx="1914793" cy="30529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Leaflet/newsletter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information so it is easy to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using headings and sub-headings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Lively and engaging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bullet points could be used.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RAPFOREST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techniques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6510" y="4373877"/>
            <a:ext cx="986152" cy="99519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7184" y="1028942"/>
            <a:ext cx="1620729" cy="59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6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646</Words>
  <Application>Microsoft Office PowerPoint</Application>
  <PresentationFormat>Widescreen</PresentationFormat>
  <Paragraphs>128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</vt:vector>
  </TitlesOfParts>
  <Company>ASFA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BoothE</dc:creator>
  <cp:lastModifiedBy>AveryJ</cp:lastModifiedBy>
  <cp:revision>20</cp:revision>
  <cp:lastPrinted>2019-07-15T07:16:15Z</cp:lastPrinted>
  <dcterms:created xsi:type="dcterms:W3CDTF">2019-07-04T12:02:21Z</dcterms:created>
  <dcterms:modified xsi:type="dcterms:W3CDTF">2019-07-15T07:16:42Z</dcterms:modified>
</cp:coreProperties>
</file>