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9"/>
  </p:notesMasterIdLst>
  <p:sldIdLst>
    <p:sldId id="832" r:id="rId3"/>
    <p:sldId id="257" r:id="rId4"/>
    <p:sldId id="829" r:id="rId5"/>
    <p:sldId id="262" r:id="rId6"/>
    <p:sldId id="260" r:id="rId7"/>
    <p:sldId id="827" r:id="rId8"/>
    <p:sldId id="258" r:id="rId9"/>
    <p:sldId id="259" r:id="rId10"/>
    <p:sldId id="264" r:id="rId11"/>
    <p:sldId id="263" r:id="rId12"/>
    <p:sldId id="266" r:id="rId13"/>
    <p:sldId id="833" r:id="rId14"/>
    <p:sldId id="834" r:id="rId15"/>
    <p:sldId id="835" r:id="rId16"/>
    <p:sldId id="267" r:id="rId17"/>
    <p:sldId id="82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4620"/>
  </p:normalViewPr>
  <p:slideViewPr>
    <p:cSldViewPr snapToGrid="0" snapToObjects="1">
      <p:cViewPr varScale="1">
        <p:scale>
          <a:sx n="82" d="100"/>
          <a:sy n="82" d="100"/>
        </p:scale>
        <p:origin x="114"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B4AA7-F850-4FDF-9374-9232D89C0F89}" type="datetimeFigureOut">
              <a:rPr lang="en-GB" smtClean="0"/>
              <a:t>30/09/2020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708E1-EE82-48CA-9C4A-7F861F86590B}" type="slidenum">
              <a:rPr lang="en-GB" smtClean="0"/>
              <a:t>‹#›</a:t>
            </a:fld>
            <a:endParaRPr lang="en-GB"/>
          </a:p>
        </p:txBody>
      </p:sp>
    </p:spTree>
    <p:extLst>
      <p:ext uri="{BB962C8B-B14F-4D97-AF65-F5344CB8AC3E}">
        <p14:creationId xmlns:p14="http://schemas.microsoft.com/office/powerpoint/2010/main" val="3487447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F6629B-2853-4DE0-B4A5-4512A8F3A6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43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708E1-EE82-48CA-9C4A-7F861F86590B}" type="slidenum">
              <a:rPr lang="en-GB" smtClean="0"/>
              <a:t>4</a:t>
            </a:fld>
            <a:endParaRPr lang="en-GB"/>
          </a:p>
        </p:txBody>
      </p:sp>
    </p:spTree>
    <p:extLst>
      <p:ext uri="{BB962C8B-B14F-4D97-AF65-F5344CB8AC3E}">
        <p14:creationId xmlns:p14="http://schemas.microsoft.com/office/powerpoint/2010/main" val="56981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708E1-EE82-48CA-9C4A-7F861F86590B}" type="slidenum">
              <a:rPr lang="en-GB" smtClean="0"/>
              <a:t>8</a:t>
            </a:fld>
            <a:endParaRPr lang="en-GB"/>
          </a:p>
        </p:txBody>
      </p:sp>
    </p:spTree>
    <p:extLst>
      <p:ext uri="{BB962C8B-B14F-4D97-AF65-F5344CB8AC3E}">
        <p14:creationId xmlns:p14="http://schemas.microsoft.com/office/powerpoint/2010/main" val="958454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708E1-EE82-48CA-9C4A-7F861F86590B}" type="slidenum">
              <a:rPr lang="en-GB" smtClean="0"/>
              <a:t>10</a:t>
            </a:fld>
            <a:endParaRPr lang="en-GB"/>
          </a:p>
        </p:txBody>
      </p:sp>
    </p:spTree>
    <p:extLst>
      <p:ext uri="{BB962C8B-B14F-4D97-AF65-F5344CB8AC3E}">
        <p14:creationId xmlns:p14="http://schemas.microsoft.com/office/powerpoint/2010/main" val="66718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708E1-EE82-48CA-9C4A-7F861F86590B}" type="slidenum">
              <a:rPr lang="en-GB" smtClean="0"/>
              <a:t>11</a:t>
            </a:fld>
            <a:endParaRPr lang="en-GB"/>
          </a:p>
        </p:txBody>
      </p:sp>
    </p:spTree>
    <p:extLst>
      <p:ext uri="{BB962C8B-B14F-4D97-AF65-F5344CB8AC3E}">
        <p14:creationId xmlns:p14="http://schemas.microsoft.com/office/powerpoint/2010/main" val="1944046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708E1-EE82-48CA-9C4A-7F861F86590B}" type="slidenum">
              <a:rPr lang="en-GB" smtClean="0"/>
              <a:t>12</a:t>
            </a:fld>
            <a:endParaRPr lang="en-GB"/>
          </a:p>
        </p:txBody>
      </p:sp>
    </p:spTree>
    <p:extLst>
      <p:ext uri="{BB962C8B-B14F-4D97-AF65-F5344CB8AC3E}">
        <p14:creationId xmlns:p14="http://schemas.microsoft.com/office/powerpoint/2010/main" val="1258971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708E1-EE82-48CA-9C4A-7F861F86590B}" type="slidenum">
              <a:rPr lang="en-GB" smtClean="0"/>
              <a:t>13</a:t>
            </a:fld>
            <a:endParaRPr lang="en-GB"/>
          </a:p>
        </p:txBody>
      </p:sp>
    </p:spTree>
    <p:extLst>
      <p:ext uri="{BB962C8B-B14F-4D97-AF65-F5344CB8AC3E}">
        <p14:creationId xmlns:p14="http://schemas.microsoft.com/office/powerpoint/2010/main" val="3418860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708E1-EE82-48CA-9C4A-7F861F86590B}" type="slidenum">
              <a:rPr lang="en-GB" smtClean="0"/>
              <a:t>14</a:t>
            </a:fld>
            <a:endParaRPr lang="en-GB"/>
          </a:p>
        </p:txBody>
      </p:sp>
    </p:spTree>
    <p:extLst>
      <p:ext uri="{BB962C8B-B14F-4D97-AF65-F5344CB8AC3E}">
        <p14:creationId xmlns:p14="http://schemas.microsoft.com/office/powerpoint/2010/main" val="481508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2076C-60E8-464D-B6C4-B4194BA255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8EC39D2-3EF1-1F42-B72C-4DCB63706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9F4C83C-BA2D-7C47-A473-DD04CE7E0E95}"/>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5" name="Footer Placeholder 4">
            <a:extLst>
              <a:ext uri="{FF2B5EF4-FFF2-40B4-BE49-F238E27FC236}">
                <a16:creationId xmlns:a16="http://schemas.microsoft.com/office/drawing/2014/main" id="{CE69FBB5-635C-294C-A33E-E0092AAA1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7EEE7D-1FB6-2240-B2E1-52DF5B5C6AB2}"/>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284838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C7A7-4F35-5744-B135-C68041D6B8B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1DF94A-E71B-E54B-A19C-C68E289DFC0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EA1609-798A-BB4F-8FD6-4AB928BCA61A}"/>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5" name="Footer Placeholder 4">
            <a:extLst>
              <a:ext uri="{FF2B5EF4-FFF2-40B4-BE49-F238E27FC236}">
                <a16:creationId xmlns:a16="http://schemas.microsoft.com/office/drawing/2014/main" id="{851D69A5-1D30-9448-A092-7DF5A42D0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7DF64-1DA4-F541-981E-B555E60F9EF9}"/>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3558654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89EE86-072B-1446-988E-A968AAD4113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222B640-02B8-1A4A-8EA2-6A41B144854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F05380-FBF9-B34F-85AD-D2C7FA7F944D}"/>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5" name="Footer Placeholder 4">
            <a:extLst>
              <a:ext uri="{FF2B5EF4-FFF2-40B4-BE49-F238E27FC236}">
                <a16:creationId xmlns:a16="http://schemas.microsoft.com/office/drawing/2014/main" id="{A700ECDC-3F2C-B64C-9FA4-CD8B4F378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C6ADC-6503-F649-BE5B-EC275C397963}"/>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3517049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406926" y="6597449"/>
            <a:ext cx="11294881" cy="45719"/>
          </a:xfrm>
          <a:prstGeom prst="rect">
            <a:avLst/>
          </a:prstGeom>
          <a:solidFill>
            <a:srgbClr val="011D40"/>
          </a:solidFill>
          <a:ln>
            <a:solidFill>
              <a:srgbClr val="431F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7"/>
          <p:cNvSpPr>
            <a:spLocks noGrp="1"/>
          </p:cNvSpPr>
          <p:nvPr>
            <p:ph type="body" sz="quarter" idx="11" hasCustomPrompt="1"/>
          </p:nvPr>
        </p:nvSpPr>
        <p:spPr>
          <a:xfrm>
            <a:off x="406927" y="1535963"/>
            <a:ext cx="9277349" cy="1295700"/>
          </a:xfrm>
        </p:spPr>
        <p:txBody>
          <a:bodyPr>
            <a:normAutofit/>
          </a:bodyPr>
          <a:lstStyle>
            <a:lvl1pPr marL="0" indent="0">
              <a:buNone/>
              <a:defRPr sz="1500" baseline="0">
                <a:solidFill>
                  <a:srgbClr val="011D40"/>
                </a:solidFill>
                <a:latin typeface="Gill San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Slide body copy</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5147" y="5704962"/>
            <a:ext cx="3256660" cy="806400"/>
          </a:xfrm>
          <a:prstGeom prst="rect">
            <a:avLst/>
          </a:prstGeom>
        </p:spPr>
      </p:pic>
      <p:sp>
        <p:nvSpPr>
          <p:cNvPr id="10" name="Text Placeholder 7"/>
          <p:cNvSpPr>
            <a:spLocks noGrp="1"/>
          </p:cNvSpPr>
          <p:nvPr>
            <p:ph type="body" sz="quarter" idx="10" hasCustomPrompt="1"/>
          </p:nvPr>
        </p:nvSpPr>
        <p:spPr>
          <a:xfrm>
            <a:off x="406926" y="348279"/>
            <a:ext cx="11294881" cy="660902"/>
          </a:xfrm>
          <a:solidFill>
            <a:srgbClr val="011D40"/>
          </a:solidFill>
          <a:ln>
            <a:solidFill>
              <a:srgbClr val="741719"/>
            </a:solidFill>
          </a:ln>
        </p:spPr>
        <p:txBody>
          <a:bodyPr anchor="ctr">
            <a:normAutofit/>
          </a:bodyPr>
          <a:lstStyle>
            <a:lvl1pPr marL="0" indent="0">
              <a:buNone/>
              <a:defRPr sz="2700" baseline="0">
                <a:solidFill>
                  <a:schemeClr val="bg1"/>
                </a:solidFill>
                <a:latin typeface="Gill San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Insert Deck Headline</a:t>
            </a:r>
          </a:p>
        </p:txBody>
      </p:sp>
    </p:spTree>
    <p:extLst>
      <p:ext uri="{BB962C8B-B14F-4D97-AF65-F5344CB8AC3E}">
        <p14:creationId xmlns:p14="http://schemas.microsoft.com/office/powerpoint/2010/main" val="4288302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166169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145371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42489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586421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121404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95152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16311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9658-28A6-104A-B175-900D195C38B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945BF7-0AD1-CE43-BFCA-ED9C36DC68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703E81C-C476-124F-9627-7F599C6A2915}"/>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5" name="Footer Placeholder 4">
            <a:extLst>
              <a:ext uri="{FF2B5EF4-FFF2-40B4-BE49-F238E27FC236}">
                <a16:creationId xmlns:a16="http://schemas.microsoft.com/office/drawing/2014/main" id="{7801AA04-24D0-4A4D-AA79-5AD652A21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D318A-1DB1-4448-B010-E3A4DDC3DA9E}"/>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175721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903203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943828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001310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36767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102784" y="2679700"/>
            <a:ext cx="9277349" cy="1295700"/>
          </a:xfrm>
        </p:spPr>
        <p:txBody>
          <a:bodyPr>
            <a:normAutofit/>
          </a:bodyPr>
          <a:lstStyle>
            <a:lvl1pPr marL="0" indent="0">
              <a:buNone/>
              <a:defRPr sz="2700" baseline="0">
                <a:solidFill>
                  <a:srgbClr val="FFFFFF"/>
                </a:solidFill>
                <a:latin typeface="Gill San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Insert Deck Headline</a:t>
            </a:r>
          </a:p>
        </p:txBody>
      </p:sp>
      <p:pic>
        <p:nvPicPr>
          <p:cNvPr id="3" name="Picture 2"/>
          <p:cNvPicPr>
            <a:picLocks noChangeAspect="1"/>
          </p:cNvPicPr>
          <p:nvPr userDrawn="1"/>
        </p:nvPicPr>
        <p:blipFill>
          <a:blip r:embed="rId3"/>
          <a:stretch>
            <a:fillRect/>
          </a:stretch>
        </p:blipFill>
        <p:spPr>
          <a:xfrm>
            <a:off x="8003264" y="596999"/>
            <a:ext cx="3352800" cy="914400"/>
          </a:xfrm>
          <a:prstGeom prst="rect">
            <a:avLst/>
          </a:prstGeom>
        </p:spPr>
      </p:pic>
    </p:spTree>
    <p:extLst>
      <p:ext uri="{BB962C8B-B14F-4D97-AF65-F5344CB8AC3E}">
        <p14:creationId xmlns:p14="http://schemas.microsoft.com/office/powerpoint/2010/main" val="131337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E456-8313-9B46-989D-7DC42D3B8DA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B1363C7-BF66-BC45-83A4-3A96CE4BD2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37ABD6B-F377-5546-AEE3-3B2EBAF7E438}"/>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5" name="Footer Placeholder 4">
            <a:extLst>
              <a:ext uri="{FF2B5EF4-FFF2-40B4-BE49-F238E27FC236}">
                <a16:creationId xmlns:a16="http://schemas.microsoft.com/office/drawing/2014/main" id="{9B85927C-AC36-C74B-A3F3-0F0DC8EDB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FBB45-DD60-8342-9AA3-C931D343FECB}"/>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1953649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FA367-33FC-5F4E-9051-2BCFCD3F6E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044CAA1-F03C-844D-AE2A-A1511F69741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A486912-D98C-B748-A118-478911BC670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DE1E5A5-63B9-E44B-A577-794B3B41A6F1}"/>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6" name="Footer Placeholder 5">
            <a:extLst>
              <a:ext uri="{FF2B5EF4-FFF2-40B4-BE49-F238E27FC236}">
                <a16:creationId xmlns:a16="http://schemas.microsoft.com/office/drawing/2014/main" id="{AD6CDC17-681C-8743-9865-4A3420C82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22044-68BC-F04A-A900-F8C5342E4214}"/>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43223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9FAC8-B503-8745-A6DD-7CC4D629005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33AFB31-C545-1146-9BD7-9E215EFB9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0CB0274-3FC7-DA44-84AB-B5A76A1434E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1F78757-DAC4-934D-AD9A-EF9C5AA24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07CD227-8931-FF42-A535-545A62264E7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EE1A445-3BDA-C349-9F60-182635E8180F}"/>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8" name="Footer Placeholder 7">
            <a:extLst>
              <a:ext uri="{FF2B5EF4-FFF2-40B4-BE49-F238E27FC236}">
                <a16:creationId xmlns:a16="http://schemas.microsoft.com/office/drawing/2014/main" id="{B034AD5E-7BF8-054D-B334-1B0FA2A6C0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52506E-E5CD-8944-80F8-437B7E32D65B}"/>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3118407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0507-6F03-B247-98C3-50C2536DC85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D028308-CEE8-834B-9C50-172BAD736E96}"/>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4" name="Footer Placeholder 3">
            <a:extLst>
              <a:ext uri="{FF2B5EF4-FFF2-40B4-BE49-F238E27FC236}">
                <a16:creationId xmlns:a16="http://schemas.microsoft.com/office/drawing/2014/main" id="{585C6D3E-E2D0-594A-A529-8E101AF9E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9726E-8236-3C4C-A671-4E3957B4EF00}"/>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116385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AB7FB-CD86-3344-A7C0-CC9F073A431B}"/>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3" name="Footer Placeholder 2">
            <a:extLst>
              <a:ext uri="{FF2B5EF4-FFF2-40B4-BE49-F238E27FC236}">
                <a16:creationId xmlns:a16="http://schemas.microsoft.com/office/drawing/2014/main" id="{34E5139D-6E9A-F946-9F34-E4F727DE21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2B5D9A-7D88-E343-AEB7-9324097E09DE}"/>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2291340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C275-38AF-9440-9D79-3B676D603E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B2B71DB-C380-E54D-95C3-131875285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391FF41-EAA1-1F4A-9612-3727F1DF2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69B8D2-86E2-4448-BD9B-36DD51C5084C}"/>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6" name="Footer Placeholder 5">
            <a:extLst>
              <a:ext uri="{FF2B5EF4-FFF2-40B4-BE49-F238E27FC236}">
                <a16:creationId xmlns:a16="http://schemas.microsoft.com/office/drawing/2014/main" id="{B55BFCDF-44A1-7D46-ABA1-92119CCE5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625BC9-3217-3D45-98D7-FC9EE419411B}"/>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8547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25AF-B2E4-6C42-B17B-B6107EF865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3D53517-BFE1-9649-BF3E-B35283EB7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B7E7F-E684-D448-A42D-953C6DBCC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47F450-DBC8-A746-AF33-CE94CB6D73A2}"/>
              </a:ext>
            </a:extLst>
          </p:cNvPr>
          <p:cNvSpPr>
            <a:spLocks noGrp="1"/>
          </p:cNvSpPr>
          <p:nvPr>
            <p:ph type="dt" sz="half" idx="10"/>
          </p:nvPr>
        </p:nvSpPr>
        <p:spPr/>
        <p:txBody>
          <a:bodyPr/>
          <a:lstStyle/>
          <a:p>
            <a:fld id="{DD4ADAA9-4D57-6345-A073-4450B83AB0F3}" type="datetimeFigureOut">
              <a:rPr lang="en-US" smtClean="0"/>
              <a:t>9/30/2020</a:t>
            </a:fld>
            <a:endParaRPr lang="en-US"/>
          </a:p>
        </p:txBody>
      </p:sp>
      <p:sp>
        <p:nvSpPr>
          <p:cNvPr id="6" name="Footer Placeholder 5">
            <a:extLst>
              <a:ext uri="{FF2B5EF4-FFF2-40B4-BE49-F238E27FC236}">
                <a16:creationId xmlns:a16="http://schemas.microsoft.com/office/drawing/2014/main" id="{0DB066C8-A453-1E41-94E2-026BC3FE9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0F2F89-B513-6645-87BF-7BB03E00027D}"/>
              </a:ext>
            </a:extLst>
          </p:cNvPr>
          <p:cNvSpPr>
            <a:spLocks noGrp="1"/>
          </p:cNvSpPr>
          <p:nvPr>
            <p:ph type="sldNum" sz="quarter" idx="12"/>
          </p:nvPr>
        </p:nvSpPr>
        <p:spPr/>
        <p:txBody>
          <a:bodyPr/>
          <a:lstStyle/>
          <a:p>
            <a:fld id="{18283386-0ED6-E249-8D29-7810A82D18C6}" type="slidenum">
              <a:rPr lang="en-US" smtClean="0"/>
              <a:t>‹#›</a:t>
            </a:fld>
            <a:endParaRPr lang="en-US"/>
          </a:p>
        </p:txBody>
      </p:sp>
    </p:spTree>
    <p:extLst>
      <p:ext uri="{BB962C8B-B14F-4D97-AF65-F5344CB8AC3E}">
        <p14:creationId xmlns:p14="http://schemas.microsoft.com/office/powerpoint/2010/main" val="7282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5E9EE-F953-594E-A5E5-6C5A9C473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0F1E09-1697-654F-BD82-2292E4123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745B15-1705-D541-B692-EC4539692C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ADAA9-4D57-6345-A073-4450B83AB0F3}" type="datetimeFigureOut">
              <a:rPr lang="en-US" smtClean="0"/>
              <a:t>9/30/2020</a:t>
            </a:fld>
            <a:endParaRPr lang="en-US"/>
          </a:p>
        </p:txBody>
      </p:sp>
      <p:sp>
        <p:nvSpPr>
          <p:cNvPr id="5" name="Footer Placeholder 4">
            <a:extLst>
              <a:ext uri="{FF2B5EF4-FFF2-40B4-BE49-F238E27FC236}">
                <a16:creationId xmlns:a16="http://schemas.microsoft.com/office/drawing/2014/main" id="{D63DB5C5-2CCA-F746-9DFC-7F4492F5C1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2DA3AF-359D-094D-BC37-EB557C12E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83386-0ED6-E249-8D29-7810A82D18C6}" type="slidenum">
              <a:rPr lang="en-US" smtClean="0"/>
              <a:t>‹#›</a:t>
            </a:fld>
            <a:endParaRPr lang="en-US"/>
          </a:p>
        </p:txBody>
      </p:sp>
    </p:spTree>
    <p:extLst>
      <p:ext uri="{BB962C8B-B14F-4D97-AF65-F5344CB8AC3E}">
        <p14:creationId xmlns:p14="http://schemas.microsoft.com/office/powerpoint/2010/main" val="695359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D9F494B-CF02-4C1E-B44B-B9C1B2E0A917}" type="datetimeFigureOut">
              <a:rPr lang="en-GB" smtClean="0">
                <a:solidFill>
                  <a:prstClr val="black">
                    <a:tint val="75000"/>
                  </a:prstClr>
                </a:solidFill>
              </a:rPr>
              <a:pPr defTabSz="914400"/>
              <a:t>30/09/2020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347B603-925A-48D1-9DED-3BDB6697AF9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6298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schoollogin@asfaonline.org"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71134" y="615332"/>
            <a:ext cx="9952074" cy="4962333"/>
          </a:xfrm>
        </p:spPr>
        <p:txBody>
          <a:bodyPr>
            <a:normAutofit/>
          </a:bodyPr>
          <a:lstStyle/>
          <a:p>
            <a:pPr algn="ctr"/>
            <a:endParaRPr lang="en-US" dirty="0">
              <a:solidFill>
                <a:schemeClr val="bg1"/>
              </a:solidFill>
            </a:endParaRPr>
          </a:p>
          <a:p>
            <a:pPr algn="ctr"/>
            <a:endParaRPr lang="en-US" sz="2800" b="1" dirty="0">
              <a:solidFill>
                <a:srgbClr val="00B0F0"/>
              </a:solidFill>
            </a:endParaRPr>
          </a:p>
          <a:p>
            <a:pPr algn="ctr"/>
            <a:r>
              <a:rPr lang="en-US" sz="4400" b="1" dirty="0">
                <a:solidFill>
                  <a:srgbClr val="00B0F0"/>
                </a:solidFill>
              </a:rPr>
              <a:t>Welcome to Microsoft Teams training</a:t>
            </a:r>
          </a:p>
          <a:p>
            <a:pPr algn="ctr"/>
            <a:r>
              <a:rPr lang="en-US" sz="4400" b="1" dirty="0">
                <a:solidFill>
                  <a:srgbClr val="00B0F0"/>
                </a:solidFill>
              </a:rPr>
              <a:t>Incase of any school closures</a:t>
            </a:r>
          </a:p>
          <a:p>
            <a:pPr algn="ctr"/>
            <a:r>
              <a:rPr lang="en-US" dirty="0">
                <a:solidFill>
                  <a:schemeClr val="bg1"/>
                </a:solidFill>
              </a:rPr>
              <a:t>To also support blended Learning whilst students are in School</a:t>
            </a:r>
          </a:p>
          <a:p>
            <a:pPr algn="ctr"/>
            <a:endParaRPr lang="en-US" dirty="0">
              <a:solidFill>
                <a:schemeClr val="bg1"/>
              </a:solidFill>
            </a:endParaRPr>
          </a:p>
          <a:p>
            <a:pPr algn="ctr"/>
            <a:endParaRPr lang="en-US" dirty="0">
              <a:solidFill>
                <a:schemeClr val="bg1"/>
              </a:solidFill>
            </a:endParaRPr>
          </a:p>
          <a:p>
            <a:pPr algn="ctr"/>
            <a:endParaRPr lang="en-US" dirty="0">
              <a:solidFill>
                <a:srgbClr val="00B0F0"/>
              </a:solidFill>
            </a:endParaRPr>
          </a:p>
          <a:p>
            <a:pPr algn="ctr"/>
            <a:endParaRPr lang="en-US" dirty="0">
              <a:solidFill>
                <a:srgbClr val="00B0F0"/>
              </a:solidFill>
            </a:endParaRPr>
          </a:p>
          <a:p>
            <a:endParaRPr lang="en-US" dirty="0"/>
          </a:p>
          <a:p>
            <a:endParaRPr lang="en-US" dirty="0"/>
          </a:p>
        </p:txBody>
      </p:sp>
    </p:spTree>
    <p:extLst>
      <p:ext uri="{BB962C8B-B14F-4D97-AF65-F5344CB8AC3E}">
        <p14:creationId xmlns:p14="http://schemas.microsoft.com/office/powerpoint/2010/main" val="1084388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Gill Sans MT" panose="020B0502020104020203" pitchFamily="34" charset="77"/>
              </a:rPr>
              <a:t>Accessing your assignments </a:t>
            </a:r>
          </a:p>
        </p:txBody>
      </p:sp>
      <p:sp>
        <p:nvSpPr>
          <p:cNvPr id="8" name="TextBox 7">
            <a:extLst>
              <a:ext uri="{FF2B5EF4-FFF2-40B4-BE49-F238E27FC236}">
                <a16:creationId xmlns:a16="http://schemas.microsoft.com/office/drawing/2014/main" id="{FA5AD12E-23C2-C543-9C0B-65F70F5E53D3}"/>
              </a:ext>
            </a:extLst>
          </p:cNvPr>
          <p:cNvSpPr txBox="1"/>
          <p:nvPr/>
        </p:nvSpPr>
        <p:spPr>
          <a:xfrm>
            <a:off x="5233049" y="1327266"/>
            <a:ext cx="3283809"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l Sans MT" panose="020B0502020104020203" pitchFamily="34" charset="77"/>
              </a:rPr>
              <a:t>Select the class you want to access and along the top you should see option such as Posts, Files and More.</a:t>
            </a:r>
          </a:p>
          <a:p>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Click ‘More’ and select ‘Assignments’</a:t>
            </a:r>
          </a:p>
          <a:p>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Click on the assignment your teacher wants you to complete. Click the document that is included in the assignment</a:t>
            </a:r>
          </a:p>
          <a:p>
            <a:endParaRPr lang="en-US" sz="2000" dirty="0">
              <a:latin typeface="Gill Sans MT" panose="020B0502020104020203" pitchFamily="34" charset="77"/>
            </a:endParaRPr>
          </a:p>
        </p:txBody>
      </p:sp>
      <p:pic>
        <p:nvPicPr>
          <p:cNvPr id="4098" name="024503A3-6479-4BAF-9EC6-3430C33BF9A5" descr="024503A3-6479-4BAF-9EC6-3430C33BF9A5">
            <a:extLst>
              <a:ext uri="{FF2B5EF4-FFF2-40B4-BE49-F238E27FC236}">
                <a16:creationId xmlns:a16="http://schemas.microsoft.com/office/drawing/2014/main" id="{5A82B803-D590-48C4-B8B7-CBD3B8693E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665"/>
          <a:stretch/>
        </p:blipFill>
        <p:spPr bwMode="auto">
          <a:xfrm>
            <a:off x="8647825" y="208381"/>
            <a:ext cx="3123444" cy="111888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9" name="D61660F7-712A-46AB-9CF5-642E4427729A" descr="D61660F7-712A-46AB-9CF5-642E4427729A">
            <a:extLst>
              <a:ext uri="{FF2B5EF4-FFF2-40B4-BE49-F238E27FC236}">
                <a16:creationId xmlns:a16="http://schemas.microsoft.com/office/drawing/2014/main" id="{27821915-EA14-40BE-A8A7-6AA57ADB81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83" b="35941"/>
          <a:stretch/>
        </p:blipFill>
        <p:spPr bwMode="auto">
          <a:xfrm>
            <a:off x="8647825" y="1478299"/>
            <a:ext cx="3136182" cy="241914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0" name="27AE3738-7CCE-4B12-BBCB-14B1E72DB686" descr="27AE3738-7CCE-4B12-BBCB-14B1E72DB686">
            <a:extLst>
              <a:ext uri="{FF2B5EF4-FFF2-40B4-BE49-F238E27FC236}">
                <a16:creationId xmlns:a16="http://schemas.microsoft.com/office/drawing/2014/main" id="{C2D4562D-CD2E-4084-873C-CF37A0FFA1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2699"/>
          <a:stretch/>
        </p:blipFill>
        <p:spPr bwMode="auto">
          <a:xfrm>
            <a:off x="8647825" y="4033433"/>
            <a:ext cx="3136183" cy="268857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2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fontScale="90000"/>
          </a:bodyPr>
          <a:lstStyle/>
          <a:p>
            <a:r>
              <a:rPr lang="en-US" dirty="0">
                <a:solidFill>
                  <a:srgbClr val="FFFFFF"/>
                </a:solidFill>
                <a:latin typeface="Gill Sans MT" panose="020B0502020104020203" pitchFamily="34" charset="77"/>
              </a:rPr>
              <a:t>Editing &amp; Submitting your assignments </a:t>
            </a:r>
            <a:br>
              <a:rPr lang="en-US" dirty="0">
                <a:solidFill>
                  <a:srgbClr val="FFFFFF"/>
                </a:solidFill>
                <a:latin typeface="Gill Sans MT" panose="020B0502020104020203" pitchFamily="34" charset="77"/>
              </a:rPr>
            </a:br>
            <a:endParaRPr lang="en-US" b="1" dirty="0">
              <a:solidFill>
                <a:srgbClr val="FFFFFF"/>
              </a:solidFill>
              <a:latin typeface="Gill Sans MT" panose="020B0502020104020203" pitchFamily="34" charset="77"/>
            </a:endParaRPr>
          </a:p>
        </p:txBody>
      </p:sp>
      <p:sp>
        <p:nvSpPr>
          <p:cNvPr id="9" name="TextBox 8">
            <a:extLst>
              <a:ext uri="{FF2B5EF4-FFF2-40B4-BE49-F238E27FC236}">
                <a16:creationId xmlns:a16="http://schemas.microsoft.com/office/drawing/2014/main" id="{336C3369-1469-4B77-8B21-F186EC754499}"/>
              </a:ext>
            </a:extLst>
          </p:cNvPr>
          <p:cNvSpPr txBox="1"/>
          <p:nvPr/>
        </p:nvSpPr>
        <p:spPr>
          <a:xfrm>
            <a:off x="4949318" y="439772"/>
            <a:ext cx="3283809" cy="6463308"/>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Gill Sans MT" panose="020B0502020104020203" pitchFamily="34" charset="77"/>
              </a:rPr>
              <a:t>Once you have selected the assignment you want to complete, you will see a pen and paper icon in the corner of the screen.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To edit the document, click this icon. Your device will take you to the document where you can then edit it. (as long as you have downloaded the Word and PowerPoint app on your phone or tablet)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Once you press the ‘X’ to close the document, you will be able to submit this back to your teacher by pressing ‘</a:t>
            </a:r>
            <a:r>
              <a:rPr lang="en-US" b="1" dirty="0">
                <a:latin typeface="Gill Sans MT" panose="020B0502020104020203" pitchFamily="34" charset="77"/>
              </a:rPr>
              <a:t>Hand In</a:t>
            </a:r>
            <a:r>
              <a:rPr lang="en-US" dirty="0">
                <a:latin typeface="Gill Sans MT" panose="020B0502020104020203" pitchFamily="34" charset="77"/>
              </a:rPr>
              <a:t>’.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b="1" dirty="0">
                <a:solidFill>
                  <a:srgbClr val="FF0000"/>
                </a:solidFill>
                <a:latin typeface="Gill Sans MT" panose="020B0502020104020203" pitchFamily="34" charset="77"/>
              </a:rPr>
              <a:t>This automatically saves so there is no need to press save. </a:t>
            </a:r>
          </a:p>
        </p:txBody>
      </p:sp>
      <p:pic>
        <p:nvPicPr>
          <p:cNvPr id="5122" name="E5417A66-27BD-4688-9A58-B72A4823FDC9" descr="E5417A66-27BD-4688-9A58-B72A4823FDC9">
            <a:extLst>
              <a:ext uri="{FF2B5EF4-FFF2-40B4-BE49-F238E27FC236}">
                <a16:creationId xmlns:a16="http://schemas.microsoft.com/office/drawing/2014/main" id="{1CF4694F-AD1A-43A8-A348-5C89A84D23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2801"/>
          <a:stretch/>
        </p:blipFill>
        <p:spPr bwMode="auto">
          <a:xfrm>
            <a:off x="8233127" y="231919"/>
            <a:ext cx="3752850" cy="138881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7FC1F7C5-B8E3-4CA0-850F-D2D3EC2B89E1}"/>
              </a:ext>
            </a:extLst>
          </p:cNvPr>
          <p:cNvSpPr/>
          <p:nvPr/>
        </p:nvSpPr>
        <p:spPr>
          <a:xfrm>
            <a:off x="11428332" y="707856"/>
            <a:ext cx="509112" cy="436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3" name="10F16669-5106-4FF6-8BA8-B06D25D5D078" descr="10F16669-5106-4FF6-8BA8-B06D25D5D078">
            <a:extLst>
              <a:ext uri="{FF2B5EF4-FFF2-40B4-BE49-F238E27FC236}">
                <a16:creationId xmlns:a16="http://schemas.microsoft.com/office/drawing/2014/main" id="{C7FA62BA-748F-4DFE-8918-0DEAE35EAA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640" b="37034"/>
          <a:stretch/>
        </p:blipFill>
        <p:spPr bwMode="auto">
          <a:xfrm>
            <a:off x="8233127" y="1788949"/>
            <a:ext cx="3752850" cy="204056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4" name="EAFBD506-C234-4EB5-97E5-0A033A870E6C" descr="EAFBD506-C234-4EB5-97E5-0A033A870E6C">
            <a:extLst>
              <a:ext uri="{FF2B5EF4-FFF2-40B4-BE49-F238E27FC236}">
                <a16:creationId xmlns:a16="http://schemas.microsoft.com/office/drawing/2014/main" id="{87E48353-F66D-47F7-97C5-462211836B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247"/>
          <a:stretch/>
        </p:blipFill>
        <p:spPr bwMode="auto">
          <a:xfrm>
            <a:off x="8233127" y="3982944"/>
            <a:ext cx="3752850" cy="272162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45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fontScale="90000"/>
          </a:bodyPr>
          <a:lstStyle/>
          <a:p>
            <a:r>
              <a:rPr lang="en-US" dirty="0">
                <a:solidFill>
                  <a:srgbClr val="FFFFFF"/>
                </a:solidFill>
                <a:latin typeface="Gill Sans MT" panose="020B0502020104020203" pitchFamily="34" charset="77"/>
              </a:rPr>
              <a:t>Accessing Microsoft Team from the Internet</a:t>
            </a:r>
            <a:br>
              <a:rPr lang="en-US" dirty="0">
                <a:solidFill>
                  <a:srgbClr val="FFFFFF"/>
                </a:solidFill>
                <a:latin typeface="Gill Sans MT" panose="020B0502020104020203" pitchFamily="34" charset="77"/>
              </a:rPr>
            </a:br>
            <a:endParaRPr lang="en-US" b="1" dirty="0">
              <a:solidFill>
                <a:srgbClr val="FFFFFF"/>
              </a:solidFill>
              <a:latin typeface="Gill Sans MT" panose="020B0502020104020203" pitchFamily="34" charset="77"/>
            </a:endParaRPr>
          </a:p>
        </p:txBody>
      </p:sp>
      <p:sp>
        <p:nvSpPr>
          <p:cNvPr id="9" name="TextBox 8">
            <a:extLst>
              <a:ext uri="{FF2B5EF4-FFF2-40B4-BE49-F238E27FC236}">
                <a16:creationId xmlns:a16="http://schemas.microsoft.com/office/drawing/2014/main" id="{336C3369-1469-4B77-8B21-F186EC754499}"/>
              </a:ext>
            </a:extLst>
          </p:cNvPr>
          <p:cNvSpPr txBox="1"/>
          <p:nvPr/>
        </p:nvSpPr>
        <p:spPr>
          <a:xfrm>
            <a:off x="5326642" y="1144310"/>
            <a:ext cx="3283809" cy="535531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Gill Sans MT" panose="020B0502020104020203" pitchFamily="34" charset="77"/>
              </a:rPr>
              <a:t>Open Google and type in ‘Microsoft 365’. Select ‘Microsoft 365 Login’.</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Login to Microsoft 365 using your school email &amp; password.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Once you see the icons on the left hand side, select the purple Teams Icon.</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Select </a:t>
            </a:r>
            <a:r>
              <a:rPr lang="en-US" b="1" dirty="0">
                <a:latin typeface="Gill Sans MT" panose="020B0502020104020203" pitchFamily="34" charset="77"/>
              </a:rPr>
              <a:t>‘Use Web App Version’</a:t>
            </a:r>
            <a:r>
              <a:rPr lang="en-US" dirty="0">
                <a:latin typeface="Gill Sans MT" panose="020B0502020104020203" pitchFamily="34" charset="77"/>
              </a:rPr>
              <a:t>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Click ‘Teams’ on the left hand side so you can have view of your classes or ‘Calendar’ if you want to join a live lesson. </a:t>
            </a:r>
          </a:p>
        </p:txBody>
      </p:sp>
      <p:pic>
        <p:nvPicPr>
          <p:cNvPr id="3" name="Picture 2">
            <a:extLst>
              <a:ext uri="{FF2B5EF4-FFF2-40B4-BE49-F238E27FC236}">
                <a16:creationId xmlns:a16="http://schemas.microsoft.com/office/drawing/2014/main" id="{6C5659E0-3169-4E67-BA6A-068F30D592ED}"/>
              </a:ext>
            </a:extLst>
          </p:cNvPr>
          <p:cNvPicPr>
            <a:picLocks noChangeAspect="1"/>
          </p:cNvPicPr>
          <p:nvPr/>
        </p:nvPicPr>
        <p:blipFill rotWithShape="1">
          <a:blip r:embed="rId4"/>
          <a:srcRect l="14518" t="69248" r="45355" b="19563"/>
          <a:stretch/>
        </p:blipFill>
        <p:spPr>
          <a:xfrm>
            <a:off x="8650973" y="244244"/>
            <a:ext cx="3153819" cy="659569"/>
          </a:xfrm>
          <a:prstGeom prst="rect">
            <a:avLst/>
          </a:prstGeom>
          <a:ln w="38100">
            <a:solidFill>
              <a:schemeClr val="tx1"/>
            </a:solidFill>
          </a:ln>
        </p:spPr>
      </p:pic>
      <p:pic>
        <p:nvPicPr>
          <p:cNvPr id="4" name="Picture 3">
            <a:extLst>
              <a:ext uri="{FF2B5EF4-FFF2-40B4-BE49-F238E27FC236}">
                <a16:creationId xmlns:a16="http://schemas.microsoft.com/office/drawing/2014/main" id="{DFE0EE78-D6E9-4977-9C55-2F3D48617973}"/>
              </a:ext>
            </a:extLst>
          </p:cNvPr>
          <p:cNvPicPr>
            <a:picLocks noChangeAspect="1"/>
          </p:cNvPicPr>
          <p:nvPr/>
        </p:nvPicPr>
        <p:blipFill rotWithShape="1">
          <a:blip r:embed="rId5"/>
          <a:srcRect l="28744" t="26303" r="28634" b="25950"/>
          <a:stretch/>
        </p:blipFill>
        <p:spPr>
          <a:xfrm>
            <a:off x="8656005" y="1144310"/>
            <a:ext cx="3148787" cy="2476121"/>
          </a:xfrm>
          <a:prstGeom prst="rect">
            <a:avLst/>
          </a:prstGeom>
          <a:ln w="38100">
            <a:solidFill>
              <a:schemeClr val="tx1"/>
            </a:solidFill>
          </a:ln>
        </p:spPr>
      </p:pic>
      <p:pic>
        <p:nvPicPr>
          <p:cNvPr id="5" name="Picture 4">
            <a:extLst>
              <a:ext uri="{FF2B5EF4-FFF2-40B4-BE49-F238E27FC236}">
                <a16:creationId xmlns:a16="http://schemas.microsoft.com/office/drawing/2014/main" id="{8B8B2C8C-B70D-4E86-93BA-21E1DAE7AC05}"/>
              </a:ext>
            </a:extLst>
          </p:cNvPr>
          <p:cNvPicPr>
            <a:picLocks noChangeAspect="1"/>
          </p:cNvPicPr>
          <p:nvPr/>
        </p:nvPicPr>
        <p:blipFill rotWithShape="1">
          <a:blip r:embed="rId6"/>
          <a:srcRect t="69194" r="93716" b="11476"/>
          <a:stretch/>
        </p:blipFill>
        <p:spPr>
          <a:xfrm>
            <a:off x="9428796" y="3821966"/>
            <a:ext cx="777840" cy="1794512"/>
          </a:xfrm>
          <a:prstGeom prst="rect">
            <a:avLst/>
          </a:prstGeom>
          <a:ln w="38100">
            <a:solidFill>
              <a:schemeClr val="tx1"/>
            </a:solidFill>
          </a:ln>
        </p:spPr>
      </p:pic>
      <p:pic>
        <p:nvPicPr>
          <p:cNvPr id="6" name="Picture 5">
            <a:extLst>
              <a:ext uri="{FF2B5EF4-FFF2-40B4-BE49-F238E27FC236}">
                <a16:creationId xmlns:a16="http://schemas.microsoft.com/office/drawing/2014/main" id="{585EDC24-103A-473E-98E8-37818C8C30BB}"/>
              </a:ext>
            </a:extLst>
          </p:cNvPr>
          <p:cNvPicPr>
            <a:picLocks noChangeAspect="1"/>
          </p:cNvPicPr>
          <p:nvPr/>
        </p:nvPicPr>
        <p:blipFill rotWithShape="1">
          <a:blip r:embed="rId7"/>
          <a:srcRect t="20546" r="93060" b="50000"/>
          <a:stretch/>
        </p:blipFill>
        <p:spPr>
          <a:xfrm>
            <a:off x="10576603" y="3821966"/>
            <a:ext cx="896756" cy="2854438"/>
          </a:xfrm>
          <a:prstGeom prst="rect">
            <a:avLst/>
          </a:prstGeom>
          <a:ln w="38100">
            <a:solidFill>
              <a:schemeClr val="tx1"/>
            </a:solidFill>
          </a:ln>
        </p:spPr>
      </p:pic>
      <p:sp>
        <p:nvSpPr>
          <p:cNvPr id="14" name="Oval 13">
            <a:extLst>
              <a:ext uri="{FF2B5EF4-FFF2-40B4-BE49-F238E27FC236}">
                <a16:creationId xmlns:a16="http://schemas.microsoft.com/office/drawing/2014/main" id="{A093E90F-3469-417B-A72F-1AC3C9766AC4}"/>
              </a:ext>
            </a:extLst>
          </p:cNvPr>
          <p:cNvSpPr/>
          <p:nvPr/>
        </p:nvSpPr>
        <p:spPr>
          <a:xfrm>
            <a:off x="10630911" y="4511707"/>
            <a:ext cx="777841" cy="7374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21AE605-6A53-48BB-BD14-DF9975F194B8}"/>
              </a:ext>
            </a:extLst>
          </p:cNvPr>
          <p:cNvSpPr/>
          <p:nvPr/>
        </p:nvSpPr>
        <p:spPr>
          <a:xfrm>
            <a:off x="9459062" y="5055782"/>
            <a:ext cx="621705" cy="5606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1636C3A-727C-44EC-B1A8-98E2D28EE74E}"/>
              </a:ext>
            </a:extLst>
          </p:cNvPr>
          <p:cNvSpPr/>
          <p:nvPr/>
        </p:nvSpPr>
        <p:spPr>
          <a:xfrm>
            <a:off x="10630910" y="5842581"/>
            <a:ext cx="777841" cy="7374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9895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Gill Sans MT" panose="020B0502020104020203" pitchFamily="34" charset="77"/>
              </a:rPr>
              <a:t>Logging out of Microsoft Teams on the Internet</a:t>
            </a:r>
            <a:endParaRPr lang="en-US" b="1" dirty="0">
              <a:solidFill>
                <a:srgbClr val="FFFFFF"/>
              </a:solidFill>
              <a:latin typeface="Gill Sans MT" panose="020B0502020104020203" pitchFamily="34" charset="77"/>
            </a:endParaRPr>
          </a:p>
        </p:txBody>
      </p:sp>
      <p:sp>
        <p:nvSpPr>
          <p:cNvPr id="9" name="TextBox 8">
            <a:extLst>
              <a:ext uri="{FF2B5EF4-FFF2-40B4-BE49-F238E27FC236}">
                <a16:creationId xmlns:a16="http://schemas.microsoft.com/office/drawing/2014/main" id="{336C3369-1469-4B77-8B21-F186EC754499}"/>
              </a:ext>
            </a:extLst>
          </p:cNvPr>
          <p:cNvSpPr txBox="1"/>
          <p:nvPr/>
        </p:nvSpPr>
        <p:spPr>
          <a:xfrm>
            <a:off x="5326642" y="1998748"/>
            <a:ext cx="3283809" cy="4801314"/>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Gill Sans MT" panose="020B0502020104020203" pitchFamily="34" charset="77"/>
              </a:rPr>
              <a:t>Along the top bar, click the circle that has your initials in it.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When the options appear, select ‘Sign Out’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This might take a couple of minutes and you should receive a notification that you are logged out of your Teams account.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If you have a sibling waiting to use their team account, they can now log in using their login details. </a:t>
            </a:r>
          </a:p>
        </p:txBody>
      </p:sp>
      <p:pic>
        <p:nvPicPr>
          <p:cNvPr id="7" name="Picture 6">
            <a:extLst>
              <a:ext uri="{FF2B5EF4-FFF2-40B4-BE49-F238E27FC236}">
                <a16:creationId xmlns:a16="http://schemas.microsoft.com/office/drawing/2014/main" id="{6907350B-4982-4899-935B-2B9D01DCA60B}"/>
              </a:ext>
            </a:extLst>
          </p:cNvPr>
          <p:cNvPicPr>
            <a:picLocks noChangeAspect="1"/>
          </p:cNvPicPr>
          <p:nvPr/>
        </p:nvPicPr>
        <p:blipFill rotWithShape="1">
          <a:blip r:embed="rId4"/>
          <a:srcRect l="72186" t="13303" b="28089"/>
          <a:stretch/>
        </p:blipFill>
        <p:spPr>
          <a:xfrm>
            <a:off x="8885704" y="1882367"/>
            <a:ext cx="2543331" cy="4019388"/>
          </a:xfrm>
          <a:prstGeom prst="rect">
            <a:avLst/>
          </a:prstGeom>
          <a:ln w="38100">
            <a:solidFill>
              <a:schemeClr val="tx1"/>
            </a:solidFill>
          </a:ln>
        </p:spPr>
      </p:pic>
      <p:sp>
        <p:nvSpPr>
          <p:cNvPr id="15" name="Oval 14">
            <a:extLst>
              <a:ext uri="{FF2B5EF4-FFF2-40B4-BE49-F238E27FC236}">
                <a16:creationId xmlns:a16="http://schemas.microsoft.com/office/drawing/2014/main" id="{F6CC3A25-4CD0-41C1-B912-BDCF0AFC9AD0}"/>
              </a:ext>
            </a:extLst>
          </p:cNvPr>
          <p:cNvSpPr/>
          <p:nvPr/>
        </p:nvSpPr>
        <p:spPr>
          <a:xfrm>
            <a:off x="10877959" y="1882367"/>
            <a:ext cx="621705" cy="5606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7523D15-000B-45DD-8D30-1C0C310C63F1}"/>
              </a:ext>
            </a:extLst>
          </p:cNvPr>
          <p:cNvSpPr/>
          <p:nvPr/>
        </p:nvSpPr>
        <p:spPr>
          <a:xfrm>
            <a:off x="8815075" y="5387829"/>
            <a:ext cx="1033463" cy="8180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8E1182A-0418-45FF-9A5F-680BA8DE8FF6}"/>
              </a:ext>
            </a:extLst>
          </p:cNvPr>
          <p:cNvSpPr/>
          <p:nvPr/>
        </p:nvSpPr>
        <p:spPr>
          <a:xfrm>
            <a:off x="5801193" y="239843"/>
            <a:ext cx="5698471" cy="1469036"/>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If you are sharing a device with a sibling, you need to log out of your teams account before they can access theirs. You will have different classes and different scheduled lessons so you can’t use the same account. </a:t>
            </a:r>
          </a:p>
        </p:txBody>
      </p:sp>
    </p:spTree>
    <p:extLst>
      <p:ext uri="{BB962C8B-B14F-4D97-AF65-F5344CB8AC3E}">
        <p14:creationId xmlns:p14="http://schemas.microsoft.com/office/powerpoint/2010/main" val="533621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fontScale="90000"/>
          </a:bodyPr>
          <a:lstStyle/>
          <a:p>
            <a:r>
              <a:rPr lang="en-US" dirty="0">
                <a:solidFill>
                  <a:srgbClr val="FFFFFF"/>
                </a:solidFill>
                <a:latin typeface="Gill Sans MT" panose="020B0502020104020203" pitchFamily="34" charset="77"/>
              </a:rPr>
              <a:t>Adding an additional account on mobile or tablet Teams App</a:t>
            </a:r>
            <a:endParaRPr lang="en-US" b="1" dirty="0">
              <a:solidFill>
                <a:srgbClr val="FFFFFF"/>
              </a:solidFill>
              <a:latin typeface="Gill Sans MT" panose="020B0502020104020203" pitchFamily="34" charset="77"/>
            </a:endParaRPr>
          </a:p>
        </p:txBody>
      </p:sp>
      <p:sp>
        <p:nvSpPr>
          <p:cNvPr id="9" name="TextBox 8">
            <a:extLst>
              <a:ext uri="{FF2B5EF4-FFF2-40B4-BE49-F238E27FC236}">
                <a16:creationId xmlns:a16="http://schemas.microsoft.com/office/drawing/2014/main" id="{336C3369-1469-4B77-8B21-F186EC754499}"/>
              </a:ext>
            </a:extLst>
          </p:cNvPr>
          <p:cNvSpPr txBox="1"/>
          <p:nvPr/>
        </p:nvSpPr>
        <p:spPr>
          <a:xfrm>
            <a:off x="5326642" y="1144310"/>
            <a:ext cx="3283809" cy="3139321"/>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Gill Sans MT" panose="020B0502020104020203" pitchFamily="34" charset="77"/>
              </a:rPr>
              <a:t>Open your Teams app and press the three lines at the top of the screen.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Select ‘Add Account’ and click ‘Sign in with another account’ </a:t>
            </a:r>
          </a:p>
          <a:p>
            <a:pPr marL="342900" indent="-342900">
              <a:buFont typeface="Arial" panose="020B0604020202020204" pitchFamily="34" charset="0"/>
              <a:buChar char="•"/>
            </a:pPr>
            <a:endParaRPr lang="en-US" dirty="0">
              <a:latin typeface="Gill Sans MT" panose="020B0502020104020203" pitchFamily="34" charset="77"/>
            </a:endParaRPr>
          </a:p>
          <a:p>
            <a:pPr marL="342900" indent="-342900">
              <a:buFont typeface="Arial" panose="020B0604020202020204" pitchFamily="34" charset="0"/>
              <a:buChar char="•"/>
            </a:pPr>
            <a:r>
              <a:rPr lang="en-US" dirty="0">
                <a:latin typeface="Gill Sans MT" panose="020B0502020104020203" pitchFamily="34" charset="77"/>
              </a:rPr>
              <a:t>You can then login with another school email and password </a:t>
            </a:r>
          </a:p>
        </p:txBody>
      </p:sp>
      <p:pic>
        <p:nvPicPr>
          <p:cNvPr id="1026" name="5EE49FB7-3023-4A89-9478-33DEB3CAE793" descr="5EE49FB7-3023-4A89-9478-33DEB3CAE793">
            <a:extLst>
              <a:ext uri="{FF2B5EF4-FFF2-40B4-BE49-F238E27FC236}">
                <a16:creationId xmlns:a16="http://schemas.microsoft.com/office/drawing/2014/main" id="{2B62EC06-D5E4-4B90-9FA3-448AA9EBC1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844" r="13104" b="29202"/>
          <a:stretch/>
        </p:blipFill>
        <p:spPr bwMode="auto">
          <a:xfrm>
            <a:off x="8610451" y="239842"/>
            <a:ext cx="3261106" cy="181379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07F834C0-670E-40C9-AB43-5496782D7661" descr="07F834C0-670E-40C9-AB43-5496782D7661">
            <a:extLst>
              <a:ext uri="{FF2B5EF4-FFF2-40B4-BE49-F238E27FC236}">
                <a16:creationId xmlns:a16="http://schemas.microsoft.com/office/drawing/2014/main" id="{587F1DE4-FE1F-4924-8C52-B2DB447836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498" b="68182"/>
          <a:stretch/>
        </p:blipFill>
        <p:spPr bwMode="auto">
          <a:xfrm>
            <a:off x="8610452" y="2200292"/>
            <a:ext cx="3261105" cy="185236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EE11C842-1B31-4924-B5C3-D0F01D152277}"/>
              </a:ext>
            </a:extLst>
          </p:cNvPr>
          <p:cNvSpPr/>
          <p:nvPr/>
        </p:nvSpPr>
        <p:spPr>
          <a:xfrm>
            <a:off x="8610452" y="3516609"/>
            <a:ext cx="2814362" cy="5918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76556B88-F5F0-4AD0-B099-06F7A5ABA4B4" descr="76556B88-F5F0-4AD0-B099-06F7A5ABA4B4">
            <a:extLst>
              <a:ext uri="{FF2B5EF4-FFF2-40B4-BE49-F238E27FC236}">
                <a16:creationId xmlns:a16="http://schemas.microsoft.com/office/drawing/2014/main" id="{94E532A4-5F47-4F53-8AD3-504AF7F344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182" b="38491"/>
          <a:stretch/>
        </p:blipFill>
        <p:spPr bwMode="auto">
          <a:xfrm>
            <a:off x="8610452" y="4199309"/>
            <a:ext cx="3261104" cy="211876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99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Gill Sans MT" panose="020B0502020104020203" pitchFamily="34" charset="77"/>
              </a:rPr>
              <a:t>Next Steps…</a:t>
            </a:r>
          </a:p>
        </p:txBody>
      </p:sp>
      <p:pic>
        <p:nvPicPr>
          <p:cNvPr id="2050" name="Picture 1" descr="image001">
            <a:extLst>
              <a:ext uri="{FF2B5EF4-FFF2-40B4-BE49-F238E27FC236}">
                <a16:creationId xmlns:a16="http://schemas.microsoft.com/office/drawing/2014/main" id="{525486EB-930D-4056-821D-06C51A97F5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999"/>
          <a:stretch/>
        </p:blipFill>
        <p:spPr bwMode="auto">
          <a:xfrm>
            <a:off x="5171315" y="75809"/>
            <a:ext cx="6820817" cy="197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3B46791-889F-46F4-B9E4-ACC23669ABFF}"/>
              </a:ext>
            </a:extLst>
          </p:cNvPr>
          <p:cNvSpPr txBox="1"/>
          <p:nvPr/>
        </p:nvSpPr>
        <p:spPr>
          <a:xfrm>
            <a:off x="5171315" y="2053641"/>
            <a:ext cx="6820817" cy="4708981"/>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Gill Sans MT" panose="020B0502020104020203" pitchFamily="34" charset="0"/>
              </a:rPr>
              <a:t>Download the apps onto your device (phone, tablet, laptop or PC) – Microsoft Teams &amp; Class Charts </a:t>
            </a: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Make sure you can see all of your classes on your dashboard as shown in today’s session </a:t>
            </a: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If your teacher has set an assignment, have a go at completing and submitting it using Microsoft Teams</a:t>
            </a: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Login to your teams on Friday for your form reflection </a:t>
            </a: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Any issues or concerns, go onto the school website and select ‘Teams and Class Charts’.  You can then fill out and submit a form which will be sent to the relevant staff in school.  </a:t>
            </a:r>
          </a:p>
        </p:txBody>
      </p:sp>
      <p:sp>
        <p:nvSpPr>
          <p:cNvPr id="9" name="Oval 8">
            <a:extLst>
              <a:ext uri="{FF2B5EF4-FFF2-40B4-BE49-F238E27FC236}">
                <a16:creationId xmlns:a16="http://schemas.microsoft.com/office/drawing/2014/main" id="{19A67D17-76FE-4BDC-AEB3-3E53F65ED02E}"/>
              </a:ext>
            </a:extLst>
          </p:cNvPr>
          <p:cNvSpPr/>
          <p:nvPr/>
        </p:nvSpPr>
        <p:spPr>
          <a:xfrm>
            <a:off x="6400800" y="979787"/>
            <a:ext cx="1588957" cy="12291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5542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68605" y="235257"/>
            <a:ext cx="11436822" cy="1525304"/>
          </a:xfrm>
          <a:ln w="38100"/>
        </p:spPr>
        <p:txBody>
          <a:bodyPr>
            <a:normAutofit/>
          </a:bodyPr>
          <a:lstStyle/>
          <a:p>
            <a:r>
              <a:rPr lang="en-GB" b="1" dirty="0"/>
              <a:t>  </a:t>
            </a:r>
          </a:p>
          <a:p>
            <a:endParaRPr lang="en-GB" sz="6400" dirty="0"/>
          </a:p>
          <a:p>
            <a:endParaRPr lang="en-GB" dirty="0"/>
          </a:p>
        </p:txBody>
      </p:sp>
      <p:sp>
        <p:nvSpPr>
          <p:cNvPr id="5" name="Rectangle 4"/>
          <p:cNvSpPr/>
          <p:nvPr/>
        </p:nvSpPr>
        <p:spPr>
          <a:xfrm>
            <a:off x="880731" y="394385"/>
            <a:ext cx="10430538" cy="1015663"/>
          </a:xfrm>
          <a:prstGeom prst="rect">
            <a:avLst/>
          </a:prstGeom>
          <a:solidFill>
            <a:srgbClr val="00B0F0"/>
          </a:solidFill>
          <a:ln w="38100">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black"/>
                </a:solidFill>
                <a:effectLst/>
                <a:uLnTx/>
                <a:uFillTx/>
                <a:latin typeface="Gill Sans MT" panose="020B0502020104020203" pitchFamily="34" charset="0"/>
              </a:rPr>
              <a:t>Class Charts </a:t>
            </a:r>
          </a:p>
        </p:txBody>
      </p:sp>
      <p:pic>
        <p:nvPicPr>
          <p:cNvPr id="6" name="Picture 5">
            <a:extLst>
              <a:ext uri="{FF2B5EF4-FFF2-40B4-BE49-F238E27FC236}">
                <a16:creationId xmlns:a16="http://schemas.microsoft.com/office/drawing/2014/main" id="{F736C6C8-2EDA-4B7D-A4A3-EDA75A1A6E6D}"/>
              </a:ext>
            </a:extLst>
          </p:cNvPr>
          <p:cNvPicPr>
            <a:picLocks noChangeAspect="1"/>
          </p:cNvPicPr>
          <p:nvPr/>
        </p:nvPicPr>
        <p:blipFill>
          <a:blip r:embed="rId2"/>
          <a:stretch>
            <a:fillRect/>
          </a:stretch>
        </p:blipFill>
        <p:spPr>
          <a:xfrm>
            <a:off x="357474" y="2097042"/>
            <a:ext cx="2819843" cy="1635509"/>
          </a:xfrm>
          <a:prstGeom prst="rect">
            <a:avLst/>
          </a:prstGeom>
        </p:spPr>
      </p:pic>
      <p:sp>
        <p:nvSpPr>
          <p:cNvPr id="2" name="TextBox 1">
            <a:extLst>
              <a:ext uri="{FF2B5EF4-FFF2-40B4-BE49-F238E27FC236}">
                <a16:creationId xmlns:a16="http://schemas.microsoft.com/office/drawing/2014/main" id="{3273AA1C-314D-42EA-91A1-4F052B3182E7}"/>
              </a:ext>
            </a:extLst>
          </p:cNvPr>
          <p:cNvSpPr txBox="1"/>
          <p:nvPr/>
        </p:nvSpPr>
        <p:spPr>
          <a:xfrm>
            <a:off x="3417757" y="1963711"/>
            <a:ext cx="8416769" cy="4524315"/>
          </a:xfrm>
          <a:prstGeom prst="rect">
            <a:avLst/>
          </a:prstGeom>
          <a:noFill/>
        </p:spPr>
        <p:txBody>
          <a:bodyPr wrap="square" rtlCol="0">
            <a:spAutoFit/>
          </a:bodyPr>
          <a:lstStyle/>
          <a:p>
            <a:r>
              <a:rPr lang="en-GB" sz="2400" b="1" dirty="0">
                <a:latin typeface="Gill Sans MT" panose="020B0502020104020203" pitchFamily="34" charset="0"/>
              </a:rPr>
              <a:t>You will need to:</a:t>
            </a:r>
          </a:p>
          <a:p>
            <a:endParaRPr lang="en-GB" sz="2400" dirty="0">
              <a:latin typeface="Gill Sans MT" panose="020B0502020104020203" pitchFamily="34" charset="0"/>
            </a:endParaRPr>
          </a:p>
          <a:p>
            <a:pPr marL="285750" indent="-285750">
              <a:buFont typeface="Arial" panose="020B0604020202020204" pitchFamily="34" charset="0"/>
              <a:buChar char="•"/>
            </a:pPr>
            <a:r>
              <a:rPr lang="en-GB" sz="2400" dirty="0">
                <a:latin typeface="Gill Sans MT" panose="020B0502020104020203" pitchFamily="34" charset="0"/>
              </a:rPr>
              <a:t>Download the app (if you have a mobile phone) from the App Store or Google Play Store</a:t>
            </a:r>
          </a:p>
          <a:p>
            <a:pPr marL="285750" indent="-285750">
              <a:buFont typeface="Arial" panose="020B0604020202020204" pitchFamily="34" charset="0"/>
              <a:buChar char="•"/>
            </a:pPr>
            <a:r>
              <a:rPr lang="en-GB" sz="2400" dirty="0">
                <a:latin typeface="Gill Sans MT" panose="020B0502020104020203" pitchFamily="34" charset="0"/>
              </a:rPr>
              <a:t>Login using your details – these will be given out again on Thursday</a:t>
            </a:r>
          </a:p>
          <a:p>
            <a:pPr marL="285750" indent="-285750">
              <a:buFont typeface="Arial" panose="020B0604020202020204" pitchFamily="34" charset="0"/>
              <a:buChar char="•"/>
            </a:pPr>
            <a:r>
              <a:rPr lang="en-GB" sz="2400" dirty="0">
                <a:latin typeface="Gill Sans MT" panose="020B0502020104020203" pitchFamily="34" charset="0"/>
              </a:rPr>
              <a:t>View your class charts account daily to check for homework and see when it is due</a:t>
            </a:r>
          </a:p>
          <a:p>
            <a:pPr marL="285750" indent="-285750">
              <a:buFont typeface="Arial" panose="020B0604020202020204" pitchFamily="34" charset="0"/>
              <a:buChar char="•"/>
            </a:pPr>
            <a:r>
              <a:rPr lang="en-GB" sz="2400" dirty="0">
                <a:latin typeface="Gill Sans MT" panose="020B0502020104020203" pitchFamily="34" charset="0"/>
              </a:rPr>
              <a:t>Encourage the adults in your household to download the app to see how you are doing</a:t>
            </a:r>
          </a:p>
          <a:p>
            <a:pPr marL="285750" indent="-285750">
              <a:buFont typeface="Arial" panose="020B0604020202020204" pitchFamily="34" charset="0"/>
              <a:buChar char="•"/>
            </a:pPr>
            <a:r>
              <a:rPr lang="en-GB" sz="2400" dirty="0">
                <a:latin typeface="Gill Sans MT" panose="020B0502020104020203" pitchFamily="34" charset="0"/>
              </a:rPr>
              <a:t>We will be checking on Monday to see who still hasn’t accessed their Class Charts account </a:t>
            </a:r>
          </a:p>
        </p:txBody>
      </p:sp>
    </p:spTree>
    <p:extLst>
      <p:ext uri="{BB962C8B-B14F-4D97-AF65-F5344CB8AC3E}">
        <p14:creationId xmlns:p14="http://schemas.microsoft.com/office/powerpoint/2010/main" val="314502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Gill Sans MT" panose="020B0502020104020203" pitchFamily="34" charset="77"/>
              </a:rPr>
              <a:t>Why Microsoft Teams?</a:t>
            </a:r>
          </a:p>
        </p:txBody>
      </p:sp>
      <p:sp>
        <p:nvSpPr>
          <p:cNvPr id="26" name="Content Placeholder 2">
            <a:extLst>
              <a:ext uri="{FF2B5EF4-FFF2-40B4-BE49-F238E27FC236}">
                <a16:creationId xmlns:a16="http://schemas.microsoft.com/office/drawing/2014/main" id="{C81C73BD-DAA9-DF46-A71C-2BFA2C327540}"/>
              </a:ext>
            </a:extLst>
          </p:cNvPr>
          <p:cNvSpPr>
            <a:spLocks noGrp="1"/>
          </p:cNvSpPr>
          <p:nvPr>
            <p:ph idx="1"/>
          </p:nvPr>
        </p:nvSpPr>
        <p:spPr>
          <a:xfrm>
            <a:off x="5561845" y="-134910"/>
            <a:ext cx="6082110" cy="6992910"/>
          </a:xfrm>
        </p:spPr>
        <p:txBody>
          <a:bodyPr anchor="ctr">
            <a:normAutofit/>
          </a:bodyPr>
          <a:lstStyle/>
          <a:p>
            <a:r>
              <a:rPr lang="en-US" sz="2200" b="1" dirty="0">
                <a:solidFill>
                  <a:srgbClr val="000000"/>
                </a:solidFill>
                <a:latin typeface="Gill Sans MT" panose="020B0502020104020203" pitchFamily="34" charset="77"/>
              </a:rPr>
              <a:t>Teams is an advanced &amp; efficient system.</a:t>
            </a:r>
          </a:p>
          <a:p>
            <a:r>
              <a:rPr lang="en-US" sz="2200" b="1" dirty="0">
                <a:solidFill>
                  <a:srgbClr val="000000"/>
                </a:solidFill>
                <a:latin typeface="Gill Sans MT" panose="020B0502020104020203" pitchFamily="34" charset="77"/>
              </a:rPr>
              <a:t>We will be setting you work from now on using teams.</a:t>
            </a:r>
          </a:p>
          <a:p>
            <a:r>
              <a:rPr lang="en-US" sz="2200" b="1" dirty="0">
                <a:solidFill>
                  <a:srgbClr val="000000"/>
                </a:solidFill>
                <a:latin typeface="Gill Sans MT" panose="020B0502020104020203" pitchFamily="34" charset="77"/>
              </a:rPr>
              <a:t>Your teachers can upload their lesson resources for you.</a:t>
            </a:r>
          </a:p>
          <a:p>
            <a:r>
              <a:rPr lang="en-US" sz="2200" b="1" dirty="0">
                <a:solidFill>
                  <a:srgbClr val="000000"/>
                </a:solidFill>
                <a:latin typeface="Gill Sans MT" panose="020B0502020104020203" pitchFamily="34" charset="77"/>
              </a:rPr>
              <a:t>They can set you a quiz which will self mark.</a:t>
            </a:r>
          </a:p>
          <a:p>
            <a:r>
              <a:rPr lang="en-US" sz="2200" b="1" dirty="0">
                <a:solidFill>
                  <a:srgbClr val="000000"/>
                </a:solidFill>
                <a:latin typeface="Gill Sans MT" panose="020B0502020104020203" pitchFamily="34" charset="77"/>
              </a:rPr>
              <a:t>You can upload your work so teachers can give you feedback on your work. </a:t>
            </a:r>
          </a:p>
          <a:p>
            <a:r>
              <a:rPr lang="en-US" sz="2200" b="1" dirty="0">
                <a:solidFill>
                  <a:srgbClr val="000000"/>
                </a:solidFill>
                <a:latin typeface="Gill Sans MT" panose="020B0502020104020203" pitchFamily="34" charset="77"/>
              </a:rPr>
              <a:t>You can work collaboratively on one document with your class.</a:t>
            </a:r>
          </a:p>
          <a:p>
            <a:r>
              <a:rPr lang="en-US" sz="2200" b="1" dirty="0">
                <a:solidFill>
                  <a:srgbClr val="000000"/>
                </a:solidFill>
                <a:latin typeface="Gill Sans MT" panose="020B0502020104020203" pitchFamily="34" charset="77"/>
              </a:rPr>
              <a:t>You can ask your teacher questions and receive extra support.</a:t>
            </a:r>
          </a:p>
          <a:p>
            <a:r>
              <a:rPr lang="en-US" sz="2200" b="1" dirty="0">
                <a:solidFill>
                  <a:srgbClr val="000000"/>
                </a:solidFill>
                <a:latin typeface="Gill Sans MT" panose="020B0502020104020203" pitchFamily="34" charset="77"/>
              </a:rPr>
              <a:t>You can join in to a live lesson or view a recorded lesson by your teacher.</a:t>
            </a:r>
          </a:p>
        </p:txBody>
      </p:sp>
      <p:pic>
        <p:nvPicPr>
          <p:cNvPr id="6" name="Picture 5">
            <a:extLst>
              <a:ext uri="{FF2B5EF4-FFF2-40B4-BE49-F238E27FC236}">
                <a16:creationId xmlns:a16="http://schemas.microsoft.com/office/drawing/2014/main" id="{0E6FBB56-3467-F946-BAA1-9241CEF0AA27}"/>
              </a:ext>
            </a:extLst>
          </p:cNvPr>
          <p:cNvPicPr>
            <a:picLocks noChangeAspect="1"/>
          </p:cNvPicPr>
          <p:nvPr/>
        </p:nvPicPr>
        <p:blipFill>
          <a:blip r:embed="rId3"/>
          <a:stretch>
            <a:fillRect/>
          </a:stretch>
        </p:blipFill>
        <p:spPr>
          <a:xfrm>
            <a:off x="1028091" y="4364381"/>
            <a:ext cx="1909058" cy="1210826"/>
          </a:xfrm>
          <a:prstGeom prst="rect">
            <a:avLst/>
          </a:prstGeom>
          <a:ln w="57150">
            <a:solidFill>
              <a:schemeClr val="tx1"/>
            </a:solidFill>
          </a:ln>
        </p:spPr>
      </p:pic>
    </p:spTree>
    <p:extLst>
      <p:ext uri="{BB962C8B-B14F-4D97-AF65-F5344CB8AC3E}">
        <p14:creationId xmlns:p14="http://schemas.microsoft.com/office/powerpoint/2010/main" val="270912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a:solidFill>
                  <a:srgbClr val="FFFFFF"/>
                </a:solidFill>
                <a:latin typeface="Gill Sans MT" panose="020B0502020104020203" pitchFamily="34" charset="77"/>
              </a:rPr>
              <a:t>How to access Microsoft Teams </a:t>
            </a:r>
            <a:endParaRPr lang="en-US" dirty="0">
              <a:solidFill>
                <a:srgbClr val="FFFFFF"/>
              </a:solidFill>
              <a:latin typeface="Gill Sans MT" panose="020B0502020104020203" pitchFamily="34" charset="77"/>
            </a:endParaRPr>
          </a:p>
        </p:txBody>
      </p:sp>
      <p:sp>
        <p:nvSpPr>
          <p:cNvPr id="26" name="Content Placeholder 2">
            <a:extLst>
              <a:ext uri="{FF2B5EF4-FFF2-40B4-BE49-F238E27FC236}">
                <a16:creationId xmlns:a16="http://schemas.microsoft.com/office/drawing/2014/main" id="{C81C73BD-DAA9-DF46-A71C-2BFA2C327540}"/>
              </a:ext>
            </a:extLst>
          </p:cNvPr>
          <p:cNvSpPr>
            <a:spLocks noGrp="1"/>
          </p:cNvSpPr>
          <p:nvPr>
            <p:ph idx="1"/>
          </p:nvPr>
        </p:nvSpPr>
        <p:spPr>
          <a:xfrm>
            <a:off x="5969255" y="-580404"/>
            <a:ext cx="6082110" cy="5230634"/>
          </a:xfrm>
        </p:spPr>
        <p:txBody>
          <a:bodyPr anchor="ctr">
            <a:normAutofit/>
          </a:bodyPr>
          <a:lstStyle/>
          <a:p>
            <a:r>
              <a:rPr lang="en-US" sz="2400" dirty="0">
                <a:solidFill>
                  <a:srgbClr val="000000"/>
                </a:solidFill>
                <a:latin typeface="Gill Sans MT" panose="020B0502020104020203" pitchFamily="34" charset="77"/>
              </a:rPr>
              <a:t>You can download Microsoft Teams for free from your app store for free. Do this on both your phone and a tablet or computer. </a:t>
            </a:r>
          </a:p>
          <a:p>
            <a:endParaRPr lang="en-US" sz="2400" dirty="0">
              <a:solidFill>
                <a:srgbClr val="000000"/>
              </a:solidFill>
              <a:latin typeface="Gill Sans MT" panose="020B0502020104020203" pitchFamily="34" charset="77"/>
            </a:endParaRPr>
          </a:p>
          <a:p>
            <a:r>
              <a:rPr lang="en-US" sz="2400" dirty="0">
                <a:solidFill>
                  <a:srgbClr val="000000"/>
                </a:solidFill>
                <a:latin typeface="Gill Sans MT" panose="020B0502020104020203" pitchFamily="34" charset="77"/>
              </a:rPr>
              <a:t>To login, you need to use your school login and password:</a:t>
            </a:r>
          </a:p>
          <a:p>
            <a:pPr marL="0" indent="0">
              <a:buNone/>
            </a:pPr>
            <a:endParaRPr lang="en-US" sz="2200" b="1" dirty="0">
              <a:solidFill>
                <a:srgbClr val="000000"/>
              </a:solidFill>
              <a:latin typeface="Gill Sans MT" panose="020B0502020104020203" pitchFamily="34" charset="77"/>
            </a:endParaRPr>
          </a:p>
          <a:p>
            <a:pPr marL="0" indent="0">
              <a:buNone/>
            </a:pPr>
            <a:r>
              <a:rPr lang="en-US" sz="2200" b="1" dirty="0">
                <a:solidFill>
                  <a:srgbClr val="000000"/>
                </a:solidFill>
                <a:latin typeface="Gill Sans MT" panose="020B0502020104020203" pitchFamily="34" charset="77"/>
              </a:rPr>
              <a:t>Email Address: </a:t>
            </a:r>
            <a:r>
              <a:rPr lang="en-US" sz="2200" b="1" dirty="0" smtClean="0">
                <a:solidFill>
                  <a:srgbClr val="000000"/>
                </a:solidFill>
                <a:latin typeface="Gill Sans MT" panose="020B0502020104020203" pitchFamily="34" charset="77"/>
                <a:hlinkClick r:id="rId3"/>
              </a:rPr>
              <a:t>schoollogin@asfaonline.org</a:t>
            </a:r>
            <a:endParaRPr lang="en-US" sz="2200" b="1" dirty="0" smtClean="0">
              <a:solidFill>
                <a:srgbClr val="000000"/>
              </a:solidFill>
              <a:latin typeface="Gill Sans MT" panose="020B0502020104020203" pitchFamily="34" charset="77"/>
            </a:endParaRPr>
          </a:p>
          <a:p>
            <a:pPr marL="0" indent="0">
              <a:buNone/>
            </a:pPr>
            <a:r>
              <a:rPr lang="en-GB" sz="2200" b="1" dirty="0" err="1" smtClean="0">
                <a:solidFill>
                  <a:srgbClr val="000000"/>
                </a:solidFill>
                <a:latin typeface="Gill Sans MT" panose="020B0502020104020203" pitchFamily="34" charset="77"/>
              </a:rPr>
              <a:t>Eg</a:t>
            </a:r>
            <a:r>
              <a:rPr lang="en-GB" sz="2200" b="1" dirty="0" smtClean="0">
                <a:solidFill>
                  <a:srgbClr val="000000"/>
                </a:solidFill>
                <a:latin typeface="Gill Sans MT" panose="020B0502020104020203" pitchFamily="34" charset="77"/>
              </a:rPr>
              <a:t> if you log in as “</a:t>
            </a:r>
            <a:r>
              <a:rPr lang="en-GB" sz="2200" b="1" dirty="0" err="1" smtClean="0">
                <a:solidFill>
                  <a:srgbClr val="000000"/>
                </a:solidFill>
                <a:latin typeface="Gill Sans MT" panose="020B0502020104020203" pitchFamily="34" charset="77"/>
              </a:rPr>
              <a:t>phillpsw</a:t>
            </a:r>
            <a:r>
              <a:rPr lang="en-GB" sz="2200" b="1" dirty="0" smtClean="0">
                <a:solidFill>
                  <a:srgbClr val="000000"/>
                </a:solidFill>
                <a:latin typeface="Gill Sans MT" panose="020B0502020104020203" pitchFamily="34" charset="77"/>
              </a:rPr>
              <a:t>” in school</a:t>
            </a:r>
          </a:p>
          <a:p>
            <a:pPr marL="0" indent="0">
              <a:buNone/>
            </a:pPr>
            <a:r>
              <a:rPr lang="en-GB" sz="2200" b="1" dirty="0" smtClean="0">
                <a:solidFill>
                  <a:srgbClr val="000000"/>
                </a:solidFill>
                <a:latin typeface="Gill Sans MT" panose="020B0502020104020203" pitchFamily="34" charset="77"/>
              </a:rPr>
              <a:t>It would be  </a:t>
            </a:r>
            <a:r>
              <a:rPr lang="en-GB" sz="2200" b="1" dirty="0" smtClean="0">
                <a:solidFill>
                  <a:srgbClr val="FF0000"/>
                </a:solidFill>
                <a:latin typeface="Gill Sans MT" panose="020B0502020104020203" pitchFamily="34" charset="77"/>
              </a:rPr>
              <a:t>phillipsw@asfaonline.org</a:t>
            </a:r>
            <a:endParaRPr lang="en-US" sz="2200" b="1" dirty="0">
              <a:solidFill>
                <a:srgbClr val="FF0000"/>
              </a:solidFill>
              <a:latin typeface="Gill Sans MT" panose="020B0502020104020203" pitchFamily="34" charset="77"/>
            </a:endParaRPr>
          </a:p>
          <a:p>
            <a:pPr marL="0" indent="0">
              <a:buNone/>
            </a:pPr>
            <a:r>
              <a:rPr lang="en-US" sz="2200" b="1" dirty="0">
                <a:solidFill>
                  <a:srgbClr val="000000"/>
                </a:solidFill>
                <a:latin typeface="Gill Sans MT" panose="020B0502020104020203" pitchFamily="34" charset="77"/>
              </a:rPr>
              <a:t>Password: same as your school password </a:t>
            </a:r>
          </a:p>
        </p:txBody>
      </p:sp>
      <p:pic>
        <p:nvPicPr>
          <p:cNvPr id="6" name="Picture 5">
            <a:extLst>
              <a:ext uri="{FF2B5EF4-FFF2-40B4-BE49-F238E27FC236}">
                <a16:creationId xmlns:a16="http://schemas.microsoft.com/office/drawing/2014/main" id="{0E6FBB56-3467-F946-BAA1-9241CEF0AA27}"/>
              </a:ext>
            </a:extLst>
          </p:cNvPr>
          <p:cNvPicPr>
            <a:picLocks noChangeAspect="1"/>
          </p:cNvPicPr>
          <p:nvPr/>
        </p:nvPicPr>
        <p:blipFill rotWithShape="1">
          <a:blip r:embed="rId4"/>
          <a:srcRect t="19062" b="17955"/>
          <a:stretch/>
        </p:blipFill>
        <p:spPr>
          <a:xfrm>
            <a:off x="7530041" y="4900246"/>
            <a:ext cx="2888688" cy="1336431"/>
          </a:xfrm>
          <a:prstGeom prst="rect">
            <a:avLst/>
          </a:prstGeom>
          <a:ln w="57150">
            <a:solidFill>
              <a:schemeClr val="tx1"/>
            </a:solidFill>
          </a:ln>
        </p:spPr>
      </p:pic>
    </p:spTree>
    <p:extLst>
      <p:ext uri="{BB962C8B-B14F-4D97-AF65-F5344CB8AC3E}">
        <p14:creationId xmlns:p14="http://schemas.microsoft.com/office/powerpoint/2010/main" val="2207410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Gill Sans MT" panose="020B0502020104020203" pitchFamily="34" charset="77"/>
              </a:rPr>
              <a:t>How does Microsoft Teams work?</a:t>
            </a:r>
          </a:p>
        </p:txBody>
      </p:sp>
      <p:sp>
        <p:nvSpPr>
          <p:cNvPr id="26" name="Content Placeholder 2">
            <a:extLst>
              <a:ext uri="{FF2B5EF4-FFF2-40B4-BE49-F238E27FC236}">
                <a16:creationId xmlns:a16="http://schemas.microsoft.com/office/drawing/2014/main" id="{C81C73BD-DAA9-DF46-A71C-2BFA2C327540}"/>
              </a:ext>
            </a:extLst>
          </p:cNvPr>
          <p:cNvSpPr>
            <a:spLocks noGrp="1"/>
          </p:cNvSpPr>
          <p:nvPr>
            <p:ph idx="1"/>
          </p:nvPr>
        </p:nvSpPr>
        <p:spPr>
          <a:xfrm>
            <a:off x="6082111" y="392774"/>
            <a:ext cx="6082110" cy="6465226"/>
          </a:xfrm>
        </p:spPr>
        <p:txBody>
          <a:bodyPr anchor="ctr">
            <a:normAutofit/>
          </a:bodyPr>
          <a:lstStyle/>
          <a:p>
            <a:r>
              <a:rPr lang="en-US" sz="2400" dirty="0">
                <a:solidFill>
                  <a:srgbClr val="000000"/>
                </a:solidFill>
                <a:latin typeface="Gill Sans MT" panose="020B0502020104020203" pitchFamily="34" charset="77"/>
              </a:rPr>
              <a:t>This PowerPoint has been created to support you in using Microsoft Teams. </a:t>
            </a:r>
          </a:p>
          <a:p>
            <a:pPr marL="0" indent="0">
              <a:buNone/>
            </a:pPr>
            <a:endParaRPr lang="en-US" sz="2400" dirty="0">
              <a:solidFill>
                <a:srgbClr val="000000"/>
              </a:solidFill>
              <a:latin typeface="Gill Sans MT" panose="020B0502020104020203" pitchFamily="34" charset="77"/>
            </a:endParaRPr>
          </a:p>
          <a:p>
            <a:r>
              <a:rPr lang="en-US" sz="2400" dirty="0">
                <a:solidFill>
                  <a:srgbClr val="000000"/>
                </a:solidFill>
                <a:latin typeface="Gill Sans MT" panose="020B0502020104020203" pitchFamily="34" charset="77"/>
              </a:rPr>
              <a:t>Each slide will have screenshots to show you how to use the different features Microsoft Teams has to offer. </a:t>
            </a:r>
          </a:p>
          <a:p>
            <a:endParaRPr lang="en-US" sz="2400" dirty="0">
              <a:solidFill>
                <a:srgbClr val="000000"/>
              </a:solidFill>
              <a:latin typeface="Gill Sans MT" panose="020B0502020104020203" pitchFamily="34" charset="77"/>
            </a:endParaRPr>
          </a:p>
          <a:p>
            <a:r>
              <a:rPr lang="en-US" sz="2400" dirty="0">
                <a:solidFill>
                  <a:srgbClr val="000000"/>
                </a:solidFill>
                <a:latin typeface="Gill Sans MT" panose="020B0502020104020203" pitchFamily="34" charset="77"/>
              </a:rPr>
              <a:t>There is also a set of brief instructions on each slide that will guide you step by step through the different features. </a:t>
            </a:r>
          </a:p>
          <a:p>
            <a:endParaRPr lang="en-US" sz="2200" dirty="0">
              <a:solidFill>
                <a:srgbClr val="000000"/>
              </a:solidFill>
              <a:latin typeface="Gill Sans MT" panose="020B0502020104020203" pitchFamily="34" charset="77"/>
            </a:endParaRPr>
          </a:p>
          <a:p>
            <a:pPr marL="0" indent="0">
              <a:buNone/>
            </a:pPr>
            <a:endParaRPr lang="en-US" sz="2200" b="1" dirty="0">
              <a:latin typeface="Gill Sans MT" panose="020B0502020104020203" pitchFamily="34" charset="77"/>
            </a:endParaRPr>
          </a:p>
        </p:txBody>
      </p:sp>
    </p:spTree>
    <p:extLst>
      <p:ext uri="{BB962C8B-B14F-4D97-AF65-F5344CB8AC3E}">
        <p14:creationId xmlns:p14="http://schemas.microsoft.com/office/powerpoint/2010/main" val="1704434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Gill Sans MT" panose="020B0502020104020203" pitchFamily="34" charset="77"/>
              </a:rPr>
              <a:t>Preparing to use Microsoft Teams  </a:t>
            </a:r>
          </a:p>
        </p:txBody>
      </p:sp>
      <p:sp>
        <p:nvSpPr>
          <p:cNvPr id="26" name="Content Placeholder 2">
            <a:extLst>
              <a:ext uri="{FF2B5EF4-FFF2-40B4-BE49-F238E27FC236}">
                <a16:creationId xmlns:a16="http://schemas.microsoft.com/office/drawing/2014/main" id="{C81C73BD-DAA9-DF46-A71C-2BFA2C327540}"/>
              </a:ext>
            </a:extLst>
          </p:cNvPr>
          <p:cNvSpPr>
            <a:spLocks noGrp="1"/>
          </p:cNvSpPr>
          <p:nvPr>
            <p:ph idx="1"/>
          </p:nvPr>
        </p:nvSpPr>
        <p:spPr>
          <a:xfrm>
            <a:off x="5760375" y="-561676"/>
            <a:ext cx="6082110" cy="5230634"/>
          </a:xfrm>
        </p:spPr>
        <p:txBody>
          <a:bodyPr anchor="ctr">
            <a:normAutofit/>
          </a:bodyPr>
          <a:lstStyle/>
          <a:p>
            <a:r>
              <a:rPr lang="en-US" sz="2400" dirty="0">
                <a:solidFill>
                  <a:srgbClr val="000000"/>
                </a:solidFill>
                <a:latin typeface="Gill Sans MT" panose="020B0502020104020203" pitchFamily="34" charset="77"/>
              </a:rPr>
              <a:t>So you are able to </a:t>
            </a:r>
            <a:r>
              <a:rPr lang="en-US" sz="2400" u="sng" dirty="0">
                <a:solidFill>
                  <a:srgbClr val="000000"/>
                </a:solidFill>
                <a:latin typeface="Gill Sans MT" panose="020B0502020104020203" pitchFamily="34" charset="77"/>
              </a:rPr>
              <a:t>edit your assignments </a:t>
            </a:r>
            <a:r>
              <a:rPr lang="en-US" sz="2400" dirty="0">
                <a:solidFill>
                  <a:srgbClr val="000000"/>
                </a:solidFill>
                <a:latin typeface="Gill Sans MT" panose="020B0502020104020203" pitchFamily="34" charset="77"/>
              </a:rPr>
              <a:t>that your teachers set you through Microsoft Teams, you will have to download Microsoft Word &amp; PowerPoint onto your mobile phones/tablet &amp; computers. </a:t>
            </a:r>
          </a:p>
          <a:p>
            <a:r>
              <a:rPr lang="en-US" sz="2400" b="1" dirty="0">
                <a:solidFill>
                  <a:srgbClr val="000000"/>
                </a:solidFill>
                <a:latin typeface="Gill Sans MT" panose="020B0502020104020203" pitchFamily="34" charset="77"/>
              </a:rPr>
              <a:t>These are available from the App Store or Google Play Store for free</a:t>
            </a:r>
            <a:r>
              <a:rPr lang="en-US" sz="2400" dirty="0">
                <a:solidFill>
                  <a:srgbClr val="000000"/>
                </a:solidFill>
                <a:latin typeface="Gill Sans MT" panose="020B0502020104020203" pitchFamily="34" charset="77"/>
              </a:rPr>
              <a:t>. </a:t>
            </a:r>
            <a:endParaRPr lang="en-US" sz="2200" b="1" dirty="0">
              <a:solidFill>
                <a:srgbClr val="000000"/>
              </a:solidFill>
              <a:latin typeface="Gill Sans MT" panose="020B0502020104020203" pitchFamily="34" charset="77"/>
            </a:endParaRPr>
          </a:p>
        </p:txBody>
      </p:sp>
      <p:pic>
        <p:nvPicPr>
          <p:cNvPr id="3" name="Picture 2">
            <a:extLst>
              <a:ext uri="{FF2B5EF4-FFF2-40B4-BE49-F238E27FC236}">
                <a16:creationId xmlns:a16="http://schemas.microsoft.com/office/drawing/2014/main" id="{B91B4E41-BBB9-7645-9585-2D969DDC77DB}"/>
              </a:ext>
            </a:extLst>
          </p:cNvPr>
          <p:cNvPicPr>
            <a:picLocks noChangeAspect="1"/>
          </p:cNvPicPr>
          <p:nvPr/>
        </p:nvPicPr>
        <p:blipFill>
          <a:blip r:embed="rId3"/>
          <a:stretch>
            <a:fillRect/>
          </a:stretch>
        </p:blipFill>
        <p:spPr>
          <a:xfrm>
            <a:off x="6595440" y="3836688"/>
            <a:ext cx="2205990" cy="2205990"/>
          </a:xfrm>
          <a:prstGeom prst="rect">
            <a:avLst/>
          </a:prstGeom>
          <a:ln w="38100">
            <a:solidFill>
              <a:schemeClr val="tx1"/>
            </a:solidFill>
          </a:ln>
        </p:spPr>
      </p:pic>
      <p:pic>
        <p:nvPicPr>
          <p:cNvPr id="4" name="Picture 3">
            <a:extLst>
              <a:ext uri="{FF2B5EF4-FFF2-40B4-BE49-F238E27FC236}">
                <a16:creationId xmlns:a16="http://schemas.microsoft.com/office/drawing/2014/main" id="{D1B6C6A2-6BDB-7A4A-84BD-CFD3A6D556B1}"/>
              </a:ext>
            </a:extLst>
          </p:cNvPr>
          <p:cNvPicPr>
            <a:picLocks noChangeAspect="1"/>
          </p:cNvPicPr>
          <p:nvPr/>
        </p:nvPicPr>
        <p:blipFill rotWithShape="1">
          <a:blip r:embed="rId4"/>
          <a:srcRect l="22617" t="6511" r="22518" b="9767"/>
          <a:stretch/>
        </p:blipFill>
        <p:spPr>
          <a:xfrm>
            <a:off x="9202899" y="3836688"/>
            <a:ext cx="2163844" cy="2205990"/>
          </a:xfrm>
          <a:prstGeom prst="rect">
            <a:avLst/>
          </a:prstGeom>
          <a:ln w="38100">
            <a:solidFill>
              <a:schemeClr val="tx1"/>
            </a:solidFill>
          </a:ln>
        </p:spPr>
      </p:pic>
    </p:spTree>
    <p:extLst>
      <p:ext uri="{BB962C8B-B14F-4D97-AF65-F5344CB8AC3E}">
        <p14:creationId xmlns:p14="http://schemas.microsoft.com/office/powerpoint/2010/main" val="1667138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Gill Sans MT" panose="020B0502020104020203" pitchFamily="34" charset="77"/>
              </a:rPr>
              <a:t>Live Lesson Etiquette</a:t>
            </a:r>
            <a:br>
              <a:rPr lang="en-US" dirty="0">
                <a:solidFill>
                  <a:srgbClr val="FFFFFF"/>
                </a:solidFill>
                <a:latin typeface="Gill Sans MT" panose="020B0502020104020203" pitchFamily="34" charset="77"/>
              </a:rPr>
            </a:br>
            <a:r>
              <a:rPr lang="en-US" dirty="0">
                <a:solidFill>
                  <a:srgbClr val="FFFFFF"/>
                </a:solidFill>
                <a:latin typeface="Gill Sans MT" panose="020B0502020104020203" pitchFamily="34" charset="77"/>
              </a:rPr>
              <a:t/>
            </a:r>
            <a:br>
              <a:rPr lang="en-US" dirty="0">
                <a:solidFill>
                  <a:srgbClr val="FFFFFF"/>
                </a:solidFill>
                <a:latin typeface="Gill Sans MT" panose="020B0502020104020203" pitchFamily="34" charset="77"/>
              </a:rPr>
            </a:br>
            <a:r>
              <a:rPr lang="en-US" dirty="0">
                <a:solidFill>
                  <a:srgbClr val="FFFFFF"/>
                </a:solidFill>
                <a:latin typeface="Gill Sans MT" panose="020B0502020104020203" pitchFamily="34" charset="77"/>
              </a:rPr>
              <a:t>The Rules </a:t>
            </a:r>
          </a:p>
        </p:txBody>
      </p:sp>
      <p:sp>
        <p:nvSpPr>
          <p:cNvPr id="7" name="Rectangle 6">
            <a:extLst>
              <a:ext uri="{FF2B5EF4-FFF2-40B4-BE49-F238E27FC236}">
                <a16:creationId xmlns:a16="http://schemas.microsoft.com/office/drawing/2014/main" id="{342740DD-2BAF-451D-BB11-E354A878B3A1}"/>
              </a:ext>
            </a:extLst>
          </p:cNvPr>
          <p:cNvSpPr/>
          <p:nvPr/>
        </p:nvSpPr>
        <p:spPr>
          <a:xfrm>
            <a:off x="5455921" y="556472"/>
            <a:ext cx="6096000" cy="6186309"/>
          </a:xfrm>
          <a:prstGeom prst="rect">
            <a:avLst/>
          </a:prstGeom>
        </p:spPr>
        <p:txBody>
          <a:bodyPr>
            <a:spAutoFit/>
          </a:bodyPr>
          <a:lstStyle/>
          <a:p>
            <a:pPr marL="342900" lvl="0" indent="-342900">
              <a:spcAft>
                <a:spcPts val="0"/>
              </a:spcAft>
              <a:buFont typeface="+mj-lt"/>
              <a:buAutoNum type="arabicPeriod"/>
            </a:pPr>
            <a:r>
              <a:rPr lang="en-GB" dirty="0">
                <a:latin typeface="Gill Sans MT" panose="020B0502020104020203" pitchFamily="34" charset="0"/>
                <a:ea typeface="Times New Roman" panose="02020603050405020304" pitchFamily="18" charset="0"/>
              </a:rPr>
              <a:t>When you join a live lesson, you </a:t>
            </a:r>
            <a:r>
              <a:rPr lang="en-GB" b="1" u="sng" dirty="0">
                <a:latin typeface="Gill Sans MT" panose="020B0502020104020203" pitchFamily="34" charset="0"/>
                <a:ea typeface="Times New Roman" panose="02020603050405020304" pitchFamily="18" charset="0"/>
              </a:rPr>
              <a:t>must</a:t>
            </a:r>
            <a:r>
              <a:rPr lang="en-GB" dirty="0">
                <a:latin typeface="Gill Sans MT" panose="020B0502020104020203" pitchFamily="34" charset="0"/>
                <a:ea typeface="Times New Roman" panose="02020603050405020304" pitchFamily="18" charset="0"/>
              </a:rPr>
              <a:t> make sure your </a:t>
            </a:r>
            <a:r>
              <a:rPr lang="en-GB" b="1" dirty="0">
                <a:latin typeface="Gill Sans MT" panose="020B0502020104020203" pitchFamily="34" charset="0"/>
                <a:ea typeface="Times New Roman" panose="02020603050405020304" pitchFamily="18" charset="0"/>
              </a:rPr>
              <a:t>camera/webcam is turned off</a:t>
            </a:r>
            <a:r>
              <a:rPr lang="en-GB" dirty="0">
                <a:latin typeface="Gill Sans MT" panose="020B0502020104020203" pitchFamily="34" charset="0"/>
                <a:ea typeface="Times New Roman" panose="02020603050405020304" pitchFamily="18" charset="0"/>
              </a:rPr>
              <a:t> and </a:t>
            </a:r>
            <a:r>
              <a:rPr lang="en-GB" b="1" dirty="0">
                <a:latin typeface="Gill Sans MT" panose="020B0502020104020203" pitchFamily="34" charset="0"/>
                <a:ea typeface="Times New Roman" panose="02020603050405020304" pitchFamily="18" charset="0"/>
              </a:rPr>
              <a:t>your microphone is on mute</a:t>
            </a:r>
            <a:r>
              <a:rPr lang="en-GB" dirty="0">
                <a:latin typeface="Gill Sans MT" panose="020B0502020104020203" pitchFamily="34" charset="0"/>
                <a:ea typeface="Times New Roman" panose="02020603050405020304" pitchFamily="18" charset="0"/>
              </a:rPr>
              <a:t>. </a:t>
            </a:r>
          </a:p>
          <a:p>
            <a:pPr marL="342900" lvl="0" indent="-342900">
              <a:spcAft>
                <a:spcPts val="0"/>
              </a:spcAft>
              <a:buFont typeface="+mj-lt"/>
              <a:buAutoNum type="arabicPeriod"/>
            </a:pPr>
            <a:endParaRPr lang="en-GB" dirty="0">
              <a:latin typeface="Gill Sans MT" panose="020B0502020104020203" pitchFamily="34" charset="0"/>
              <a:ea typeface="Calibri" panose="020F0502020204030204" pitchFamily="34" charset="0"/>
            </a:endParaRPr>
          </a:p>
          <a:p>
            <a:pPr marL="342900" lvl="0" indent="-342900">
              <a:spcAft>
                <a:spcPts val="0"/>
              </a:spcAft>
              <a:buFont typeface="+mj-lt"/>
              <a:buAutoNum type="arabicPeriod"/>
            </a:pPr>
            <a:r>
              <a:rPr lang="en-GB" dirty="0">
                <a:latin typeface="Gill Sans MT" panose="020B0502020104020203" pitchFamily="34" charset="0"/>
                <a:ea typeface="Times New Roman" panose="02020603050405020304" pitchFamily="18" charset="0"/>
              </a:rPr>
              <a:t>You </a:t>
            </a:r>
            <a:r>
              <a:rPr lang="en-GB" b="1" dirty="0">
                <a:latin typeface="Gill Sans MT" panose="020B0502020104020203" pitchFamily="34" charset="0"/>
                <a:ea typeface="Times New Roman" panose="02020603050405020304" pitchFamily="18" charset="0"/>
              </a:rPr>
              <a:t>must only</a:t>
            </a:r>
            <a:r>
              <a:rPr lang="en-GB" dirty="0">
                <a:latin typeface="Gill Sans MT" panose="020B0502020104020203" pitchFamily="34" charset="0"/>
                <a:ea typeface="Times New Roman" panose="02020603050405020304" pitchFamily="18" charset="0"/>
              </a:rPr>
              <a:t> use the </a:t>
            </a:r>
            <a:r>
              <a:rPr lang="en-GB" b="1" u="sng" dirty="0">
                <a:latin typeface="Gill Sans MT" panose="020B0502020104020203" pitchFamily="34" charset="0"/>
                <a:ea typeface="Times New Roman" panose="02020603050405020304" pitchFamily="18" charset="0"/>
              </a:rPr>
              <a:t>chat</a:t>
            </a:r>
            <a:r>
              <a:rPr lang="en-GB" dirty="0">
                <a:latin typeface="Gill Sans MT" panose="020B0502020104020203" pitchFamily="34" charset="0"/>
                <a:ea typeface="Times New Roman" panose="02020603050405020304" pitchFamily="18" charset="0"/>
              </a:rPr>
              <a:t> facility on Microsoft Teams to </a:t>
            </a:r>
            <a:r>
              <a:rPr lang="en-GB" b="1" u="sng" dirty="0">
                <a:latin typeface="Gill Sans MT" panose="020B0502020104020203" pitchFamily="34" charset="0"/>
                <a:ea typeface="Times New Roman" panose="02020603050405020304" pitchFamily="18" charset="0"/>
              </a:rPr>
              <a:t>ask your teacher questions or to contribute to an activity</a:t>
            </a:r>
            <a:r>
              <a:rPr lang="en-GB" dirty="0">
                <a:latin typeface="Gill Sans MT" panose="020B0502020104020203" pitchFamily="34" charset="0"/>
                <a:ea typeface="Times New Roman" panose="02020603050405020304" pitchFamily="18" charset="0"/>
              </a:rPr>
              <a:t> during a lesson. </a:t>
            </a:r>
            <a:r>
              <a:rPr lang="en-GB" b="1" u="sng" dirty="0">
                <a:latin typeface="Gill Sans MT" panose="020B0502020104020203" pitchFamily="34" charset="0"/>
                <a:ea typeface="Times New Roman" panose="02020603050405020304" pitchFamily="18" charset="0"/>
              </a:rPr>
              <a:t>All</a:t>
            </a:r>
            <a:r>
              <a:rPr lang="en-GB" b="1" dirty="0">
                <a:latin typeface="Gill Sans MT" panose="020B0502020104020203" pitchFamily="34" charset="0"/>
                <a:ea typeface="Times New Roman" panose="02020603050405020304" pitchFamily="18" charset="0"/>
              </a:rPr>
              <a:t> chats</a:t>
            </a:r>
            <a:r>
              <a:rPr lang="en-GB" dirty="0">
                <a:latin typeface="Gill Sans MT" panose="020B0502020104020203" pitchFamily="34" charset="0"/>
                <a:ea typeface="Times New Roman" panose="02020603050405020304" pitchFamily="18" charset="0"/>
              </a:rPr>
              <a:t> are monitored centrally and saved. </a:t>
            </a:r>
          </a:p>
          <a:p>
            <a:pPr marL="342900" lvl="0" indent="-342900">
              <a:spcAft>
                <a:spcPts val="0"/>
              </a:spcAft>
              <a:buFont typeface="+mj-lt"/>
              <a:buAutoNum type="arabicPeriod"/>
            </a:pPr>
            <a:endParaRPr lang="en-GB" dirty="0">
              <a:latin typeface="Gill Sans MT" panose="020B0502020104020203" pitchFamily="34" charset="0"/>
              <a:ea typeface="Calibri" panose="020F0502020204030204" pitchFamily="34" charset="0"/>
            </a:endParaRPr>
          </a:p>
          <a:p>
            <a:pPr marL="342900" lvl="0" indent="-342900">
              <a:spcAft>
                <a:spcPts val="0"/>
              </a:spcAft>
              <a:buFont typeface="+mj-lt"/>
              <a:buAutoNum type="arabicPeriod"/>
            </a:pPr>
            <a:r>
              <a:rPr lang="en-GB" b="1" dirty="0">
                <a:latin typeface="Gill Sans MT" panose="020B0502020104020203" pitchFamily="34" charset="0"/>
                <a:ea typeface="Times New Roman" panose="02020603050405020304" pitchFamily="18" charset="0"/>
              </a:rPr>
              <a:t>Every</a:t>
            </a:r>
            <a:r>
              <a:rPr lang="en-GB" dirty="0">
                <a:latin typeface="Gill Sans MT" panose="020B0502020104020203" pitchFamily="34" charset="0"/>
                <a:ea typeface="Times New Roman" panose="02020603050405020304" pitchFamily="18" charset="0"/>
              </a:rPr>
              <a:t> live lesson will be </a:t>
            </a:r>
            <a:r>
              <a:rPr lang="en-GB" b="1" u="sng" dirty="0">
                <a:latin typeface="Gill Sans MT" panose="020B0502020104020203" pitchFamily="34" charset="0"/>
                <a:ea typeface="Times New Roman" panose="02020603050405020304" pitchFamily="18" charset="0"/>
              </a:rPr>
              <a:t>recorded</a:t>
            </a:r>
            <a:r>
              <a:rPr lang="en-GB" dirty="0">
                <a:latin typeface="Gill Sans MT" panose="020B0502020104020203" pitchFamily="34" charset="0"/>
                <a:ea typeface="Times New Roman" panose="02020603050405020304" pitchFamily="18" charset="0"/>
              </a:rPr>
              <a:t> for pupils to watch if they missed the lesson and it will be made available for pupil viewing after the lesson has finished. It is vital that your webcam is off and you are on mute to avoid disruption during the live lesson. </a:t>
            </a:r>
            <a:r>
              <a:rPr lang="en-GB" b="1" dirty="0">
                <a:latin typeface="Gill Sans MT" panose="020B0502020104020203" pitchFamily="34" charset="0"/>
                <a:ea typeface="Times New Roman" panose="02020603050405020304" pitchFamily="18" charset="0"/>
              </a:rPr>
              <a:t>All chats</a:t>
            </a:r>
            <a:r>
              <a:rPr lang="en-GB" dirty="0">
                <a:latin typeface="Gill Sans MT" panose="020B0502020104020203" pitchFamily="34" charset="0"/>
                <a:ea typeface="Times New Roman" panose="02020603050405020304" pitchFamily="18" charset="0"/>
              </a:rPr>
              <a:t> will also be recorded while the lesson is live. </a:t>
            </a:r>
          </a:p>
          <a:p>
            <a:pPr marL="342900" lvl="0" indent="-342900">
              <a:spcAft>
                <a:spcPts val="0"/>
              </a:spcAft>
              <a:buFont typeface="+mj-lt"/>
              <a:buAutoNum type="arabicPeriod"/>
            </a:pPr>
            <a:endParaRPr lang="en-GB" dirty="0">
              <a:latin typeface="Gill Sans MT" panose="020B0502020104020203" pitchFamily="34" charset="0"/>
              <a:ea typeface="Calibri" panose="020F0502020204030204" pitchFamily="34" charset="0"/>
            </a:endParaRPr>
          </a:p>
          <a:p>
            <a:pPr marL="342900" lvl="0" indent="-342900">
              <a:spcAft>
                <a:spcPts val="0"/>
              </a:spcAft>
              <a:buFont typeface="+mj-lt"/>
              <a:buAutoNum type="arabicPeriod"/>
            </a:pPr>
            <a:r>
              <a:rPr lang="en-GB" dirty="0">
                <a:latin typeface="Gill Sans MT" panose="020B0502020104020203" pitchFamily="34" charset="0"/>
                <a:ea typeface="Times New Roman" panose="02020603050405020304" pitchFamily="18" charset="0"/>
              </a:rPr>
              <a:t>Make sure you are </a:t>
            </a:r>
            <a:r>
              <a:rPr lang="en-GB" b="1" dirty="0">
                <a:latin typeface="Gill Sans MT" panose="020B0502020104020203" pitchFamily="34" charset="0"/>
                <a:ea typeface="Times New Roman" panose="02020603050405020304" pitchFamily="18" charset="0"/>
              </a:rPr>
              <a:t>uploading/submitting</a:t>
            </a:r>
            <a:r>
              <a:rPr lang="en-GB" dirty="0">
                <a:latin typeface="Gill Sans MT" panose="020B0502020104020203" pitchFamily="34" charset="0"/>
                <a:ea typeface="Times New Roman" panose="02020603050405020304" pitchFamily="18" charset="0"/>
              </a:rPr>
              <a:t> work in the correct team. It will tell you at the </a:t>
            </a:r>
            <a:r>
              <a:rPr lang="en-GB" b="1" u="sng" dirty="0">
                <a:latin typeface="Gill Sans MT" panose="020B0502020104020203" pitchFamily="34" charset="0"/>
                <a:ea typeface="Times New Roman" panose="02020603050405020304" pitchFamily="18" charset="0"/>
              </a:rPr>
              <a:t>top</a:t>
            </a:r>
            <a:r>
              <a:rPr lang="en-GB" dirty="0">
                <a:latin typeface="Gill Sans MT" panose="020B0502020104020203" pitchFamily="34" charset="0"/>
                <a:ea typeface="Times New Roman" panose="02020603050405020304" pitchFamily="18" charset="0"/>
              </a:rPr>
              <a:t> of your device’s screen what class you are currently in. </a:t>
            </a:r>
            <a:r>
              <a:rPr lang="en-GB" b="1" dirty="0">
                <a:latin typeface="Gill Sans MT" panose="020B0502020104020203" pitchFamily="34" charset="0"/>
                <a:ea typeface="Times New Roman" panose="02020603050405020304" pitchFamily="18" charset="0"/>
              </a:rPr>
              <a:t>For example: 9a-IT5-ICT. </a:t>
            </a:r>
            <a:r>
              <a:rPr lang="en-GB" dirty="0">
                <a:latin typeface="Gill Sans MT" panose="020B0502020104020203" pitchFamily="34" charset="0"/>
                <a:ea typeface="Times New Roman" panose="02020603050405020304" pitchFamily="18" charset="0"/>
              </a:rPr>
              <a:t>This will be the same as the class it says on your school timetable. </a:t>
            </a:r>
            <a:endParaRPr lang="en-GB" dirty="0">
              <a:latin typeface="Gill Sans MT" panose="020B0502020104020203" pitchFamily="34" charset="0"/>
              <a:ea typeface="Calibri" panose="020F0502020204030204" pitchFamily="34" charset="0"/>
            </a:endParaRPr>
          </a:p>
          <a:p>
            <a:pPr>
              <a:spcAft>
                <a:spcPts val="0"/>
              </a:spcAft>
            </a:pPr>
            <a:r>
              <a:rPr lang="en-GB"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591825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Gill Sans MT" panose="020B0502020104020203" pitchFamily="34" charset="77"/>
              </a:rPr>
              <a:t>Accessing your teams (classes) dashboard  </a:t>
            </a:r>
          </a:p>
        </p:txBody>
      </p:sp>
      <p:sp>
        <p:nvSpPr>
          <p:cNvPr id="8" name="TextBox 7">
            <a:extLst>
              <a:ext uri="{FF2B5EF4-FFF2-40B4-BE49-F238E27FC236}">
                <a16:creationId xmlns:a16="http://schemas.microsoft.com/office/drawing/2014/main" id="{30CFF9E6-1400-A944-A0CB-9EF1AB1E603D}"/>
              </a:ext>
            </a:extLst>
          </p:cNvPr>
          <p:cNvSpPr txBox="1"/>
          <p:nvPr/>
        </p:nvSpPr>
        <p:spPr>
          <a:xfrm>
            <a:off x="5517904" y="500804"/>
            <a:ext cx="3283809" cy="594008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l Sans MT" panose="020B0502020104020203" pitchFamily="34" charset="77"/>
              </a:rPr>
              <a:t>Click on ‘Teams’ on the bottom toolbar. You should see the class code of every lesson you have on your timetable. </a:t>
            </a:r>
          </a:p>
          <a:p>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When you click into a team, you will be accessing a virtual classroom. In here, you can join live lessons, find, edit and submit assignments your teachers have set and ask your teacher a question. </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To enter the class room, click ‘General’. This should then take you to a different screen</a:t>
            </a:r>
          </a:p>
        </p:txBody>
      </p:sp>
      <p:pic>
        <p:nvPicPr>
          <p:cNvPr id="3074" name="F58F9086-DAE0-44F7-95C4-528D3BC4FF5D" descr="F58F9086-DAE0-44F7-95C4-528D3BC4FF5D">
            <a:extLst>
              <a:ext uri="{FF2B5EF4-FFF2-40B4-BE49-F238E27FC236}">
                <a16:creationId xmlns:a16="http://schemas.microsoft.com/office/drawing/2014/main" id="{3C62FD7C-2628-4D94-84F4-0F94D5C1E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544" y="500804"/>
            <a:ext cx="2670623" cy="585639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7B9467F4-8700-404B-92F5-CF28E4A1F413}"/>
              </a:ext>
            </a:extLst>
          </p:cNvPr>
          <p:cNvSpPr/>
          <p:nvPr/>
        </p:nvSpPr>
        <p:spPr>
          <a:xfrm>
            <a:off x="10762519" y="5606322"/>
            <a:ext cx="585035" cy="6295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4959C4FE-DD79-4433-8A28-87C23091B630}"/>
              </a:ext>
            </a:extLst>
          </p:cNvPr>
          <p:cNvCxnSpPr>
            <a:cxnSpLocks/>
          </p:cNvCxnSpPr>
          <p:nvPr/>
        </p:nvCxnSpPr>
        <p:spPr>
          <a:xfrm>
            <a:off x="8064708" y="1843790"/>
            <a:ext cx="1349115" cy="34477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341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Gill Sans MT" panose="020B0502020104020203" pitchFamily="34" charset="77"/>
              </a:rPr>
              <a:t>Joining a live lesson</a:t>
            </a:r>
          </a:p>
        </p:txBody>
      </p:sp>
      <p:sp>
        <p:nvSpPr>
          <p:cNvPr id="9" name="TextBox 8">
            <a:extLst>
              <a:ext uri="{FF2B5EF4-FFF2-40B4-BE49-F238E27FC236}">
                <a16:creationId xmlns:a16="http://schemas.microsoft.com/office/drawing/2014/main" id="{4B5079CF-1FC8-4633-A4DF-83BCCCB64493}"/>
              </a:ext>
            </a:extLst>
          </p:cNvPr>
          <p:cNvSpPr txBox="1"/>
          <p:nvPr/>
        </p:nvSpPr>
        <p:spPr>
          <a:xfrm>
            <a:off x="5080284" y="766732"/>
            <a:ext cx="3283809"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l Sans MT" panose="020B0502020104020203" pitchFamily="34" charset="77"/>
              </a:rPr>
              <a:t>Click on the class that you have a scheduled lesson for.  Along the top, click on ‘Posts’. </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Your lesson should appear with a calendar icon next to it.  Click on this post. </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Two options ‘Chat’ and ‘Details’ should appear. When you click Details, you should see the option to ‘Join’ </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You will have then entered your live lesson. </a:t>
            </a:r>
          </a:p>
        </p:txBody>
      </p:sp>
      <p:pic>
        <p:nvPicPr>
          <p:cNvPr id="1026" name="81C5D7D3-AB09-4684-BFCC-93D860B37648" descr="81C5D7D3-AB09-4684-BFCC-93D860B37648">
            <a:extLst>
              <a:ext uri="{FF2B5EF4-FFF2-40B4-BE49-F238E27FC236}">
                <a16:creationId xmlns:a16="http://schemas.microsoft.com/office/drawing/2014/main" id="{C6EC7E14-8751-4C46-9BF0-E39E26A42E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735"/>
          <a:stretch/>
        </p:blipFill>
        <p:spPr bwMode="auto">
          <a:xfrm>
            <a:off x="8374660" y="766732"/>
            <a:ext cx="3305554" cy="197633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E07C1105-11C6-4E03-A2C5-14CB54F6D87A" descr="E07C1105-11C6-4E03-A2C5-14CB54F6D87A">
            <a:extLst>
              <a:ext uri="{FF2B5EF4-FFF2-40B4-BE49-F238E27FC236}">
                <a16:creationId xmlns:a16="http://schemas.microsoft.com/office/drawing/2014/main" id="{09502FD8-339D-4D6F-B646-BCA3483CBC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9074"/>
          <a:stretch/>
        </p:blipFill>
        <p:spPr bwMode="auto">
          <a:xfrm>
            <a:off x="8364093" y="3096699"/>
            <a:ext cx="3316121" cy="336802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7EF32BD-803C-444F-B5E1-982D43ABEFEE}"/>
              </a:ext>
            </a:extLst>
          </p:cNvPr>
          <p:cNvSpPr/>
          <p:nvPr/>
        </p:nvSpPr>
        <p:spPr>
          <a:xfrm>
            <a:off x="8319123" y="5246558"/>
            <a:ext cx="1214622" cy="7997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7935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242DEA-8985-3147-A4D8-93E553F24145}"/>
              </a:ext>
            </a:extLst>
          </p:cNvPr>
          <p:cNvSpPr>
            <a:spLocks noGrp="1"/>
          </p:cNvSpPr>
          <p:nvPr>
            <p:ph type="title"/>
          </p:nvPr>
        </p:nvSpPr>
        <p:spPr>
          <a:xfrm>
            <a:off x="1" y="2053641"/>
            <a:ext cx="5080283" cy="2760098"/>
          </a:xfrm>
        </p:spPr>
        <p:txBody>
          <a:bodyPr>
            <a:normAutofit/>
          </a:bodyPr>
          <a:lstStyle/>
          <a:p>
            <a:r>
              <a:rPr lang="en-US" dirty="0">
                <a:solidFill>
                  <a:srgbClr val="FFFFFF"/>
                </a:solidFill>
                <a:latin typeface="Gill Sans MT" panose="020B0502020104020203" pitchFamily="34" charset="77"/>
              </a:rPr>
              <a:t>Asking a teacher a question/contributing using the lesson chat</a:t>
            </a:r>
          </a:p>
        </p:txBody>
      </p:sp>
      <p:pic>
        <p:nvPicPr>
          <p:cNvPr id="6146" name="9F3CEEAE-FC6B-4582-9EE2-49678AAB447B" descr="9F3CEEAE-FC6B-4582-9EE2-49678AAB447B">
            <a:extLst>
              <a:ext uri="{FF2B5EF4-FFF2-40B4-BE49-F238E27FC236}">
                <a16:creationId xmlns:a16="http://schemas.microsoft.com/office/drawing/2014/main" id="{E57ACA17-8232-4D8A-805E-4BE90FD456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572"/>
          <a:stretch/>
        </p:blipFill>
        <p:spPr bwMode="auto">
          <a:xfrm>
            <a:off x="8439462" y="304566"/>
            <a:ext cx="3552668" cy="13577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7" name="659805CE-BD7C-4460-BD90-6AD5937E22EB" descr="659805CE-BD7C-4460-BD90-6AD5937E22EB">
            <a:extLst>
              <a:ext uri="{FF2B5EF4-FFF2-40B4-BE49-F238E27FC236}">
                <a16:creationId xmlns:a16="http://schemas.microsoft.com/office/drawing/2014/main" id="{90D62B4A-E0BC-45F8-930B-0FF24D4480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72" b="9165"/>
          <a:stretch/>
        </p:blipFill>
        <p:spPr bwMode="auto">
          <a:xfrm>
            <a:off x="8439462" y="1853476"/>
            <a:ext cx="3552668" cy="481987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9BCFFBE-BACD-4D66-A17B-09DEDCF429DA}"/>
              </a:ext>
            </a:extLst>
          </p:cNvPr>
          <p:cNvSpPr txBox="1"/>
          <p:nvPr/>
        </p:nvSpPr>
        <p:spPr>
          <a:xfrm>
            <a:off x="5080284" y="766732"/>
            <a:ext cx="3283809" cy="501675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l Sans MT" panose="020B0502020104020203" pitchFamily="34" charset="77"/>
              </a:rPr>
              <a:t>Click once on the screen of your live lesson. You will see a speech bubble. Click on this to access the chat. </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You will then be taken to a screen where you will be able to ask a question.</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Your teacher may ask you to contribute to the lesson using the chat. </a:t>
            </a:r>
          </a:p>
          <a:p>
            <a:pPr marL="342900" indent="-342900">
              <a:buFont typeface="Arial" panose="020B0604020202020204" pitchFamily="34" charset="0"/>
              <a:buChar char="•"/>
            </a:pPr>
            <a:endParaRPr lang="en-US" sz="2000" dirty="0">
              <a:latin typeface="Gill Sans MT" panose="020B0502020104020203" pitchFamily="34" charset="77"/>
            </a:endParaRPr>
          </a:p>
          <a:p>
            <a:pPr marL="342900" indent="-342900">
              <a:buFont typeface="Arial" panose="020B0604020202020204" pitchFamily="34" charset="0"/>
              <a:buChar char="•"/>
            </a:pPr>
            <a:r>
              <a:rPr lang="en-US" sz="2000" dirty="0">
                <a:latin typeface="Gill Sans MT" panose="020B0502020104020203" pitchFamily="34" charset="77"/>
              </a:rPr>
              <a:t>You will also be able to see what your class members are writing. </a:t>
            </a:r>
          </a:p>
        </p:txBody>
      </p:sp>
      <p:sp>
        <p:nvSpPr>
          <p:cNvPr id="9" name="Oval 8">
            <a:extLst>
              <a:ext uri="{FF2B5EF4-FFF2-40B4-BE49-F238E27FC236}">
                <a16:creationId xmlns:a16="http://schemas.microsoft.com/office/drawing/2014/main" id="{8C671F69-915C-4C2F-94DD-EAD27EE67426}"/>
              </a:ext>
            </a:extLst>
          </p:cNvPr>
          <p:cNvSpPr/>
          <p:nvPr/>
        </p:nvSpPr>
        <p:spPr>
          <a:xfrm>
            <a:off x="10869876" y="766732"/>
            <a:ext cx="585035" cy="6295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3957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1359</Words>
  <Application>Microsoft Office PowerPoint</Application>
  <PresentationFormat>Widescreen</PresentationFormat>
  <Paragraphs>133</Paragraphs>
  <Slides>16</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Gill Sans</vt:lpstr>
      <vt:lpstr>Gill Sans MT</vt:lpstr>
      <vt:lpstr>Times New Roman</vt:lpstr>
      <vt:lpstr>Office Theme</vt:lpstr>
      <vt:lpstr>1_Office Theme</vt:lpstr>
      <vt:lpstr>PowerPoint Presentation</vt:lpstr>
      <vt:lpstr>Why Microsoft Teams?</vt:lpstr>
      <vt:lpstr>How to access Microsoft Teams </vt:lpstr>
      <vt:lpstr>How does Microsoft Teams work?</vt:lpstr>
      <vt:lpstr>Preparing to use Microsoft Teams  </vt:lpstr>
      <vt:lpstr>Live Lesson Etiquette  The Rules </vt:lpstr>
      <vt:lpstr>Accessing your teams (classes) dashboard  </vt:lpstr>
      <vt:lpstr>Joining a live lesson</vt:lpstr>
      <vt:lpstr>Asking a teacher a question/contributing using the lesson chat</vt:lpstr>
      <vt:lpstr>Accessing your assignments </vt:lpstr>
      <vt:lpstr>Editing &amp; Submitting your assignments  </vt:lpstr>
      <vt:lpstr>Accessing Microsoft Team from the Internet </vt:lpstr>
      <vt:lpstr>Logging out of Microsoft Teams on the Internet</vt:lpstr>
      <vt:lpstr>Adding an additional account on mobile or tablet Teams App</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Mr GM Jones</cp:lastModifiedBy>
  <cp:revision>32</cp:revision>
  <dcterms:created xsi:type="dcterms:W3CDTF">2020-09-27T19:35:14Z</dcterms:created>
  <dcterms:modified xsi:type="dcterms:W3CDTF">2020-09-30T14:59:25Z</dcterms:modified>
</cp:coreProperties>
</file>