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9601200" cx="128016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Bs3WHOUUqEiIBsC1ypzWMB5+P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9750"/>
            <a:ext cx="2946400" cy="49688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3: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4: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5: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6: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7:notes"/>
          <p:cNvSpPr/>
          <p:nvPr>
            <p:ph idx="2" type="sldImg"/>
          </p:nvPr>
        </p:nvSpPr>
        <p:spPr>
          <a:xfrm>
            <a:off x="1165225" y="1241425"/>
            <a:ext cx="44672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sp>
        <p:nvSpPr>
          <p:cNvPr id="16" name="Google Shape;16;p9"/>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9"/>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9"/>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880110" y="511177"/>
            <a:ext cx="11041380" cy="18557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3354863" y="81122"/>
            <a:ext cx="6091873" cy="1104138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75" name="Google Shape;75;p18"/>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6473031" y="3199289"/>
            <a:ext cx="8136573" cy="2760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872332" y="518954"/>
            <a:ext cx="8136573" cy="81210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81" name="Google Shape;81;p19"/>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sp>
        <p:nvSpPr>
          <p:cNvPr id="20" name="Google Shape;20;p10"/>
          <p:cNvSpPr txBox="1"/>
          <p:nvPr>
            <p:ph type="ctrTitle"/>
          </p:nvPr>
        </p:nvSpPr>
        <p:spPr>
          <a:xfrm>
            <a:off x="960120" y="1571308"/>
            <a:ext cx="10881360" cy="3342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8400"/>
              <a:buFont typeface="Calibri"/>
              <a:buNone/>
              <a:defRPr sz="8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0"/>
          <p:cNvSpPr txBox="1"/>
          <p:nvPr>
            <p:ph idx="1" type="subTitle"/>
          </p:nvPr>
        </p:nvSpPr>
        <p:spPr>
          <a:xfrm>
            <a:off x="1600200" y="5042853"/>
            <a:ext cx="9601200" cy="231806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400"/>
              </a:spcBef>
              <a:spcAft>
                <a:spcPts val="0"/>
              </a:spcAft>
              <a:buClr>
                <a:schemeClr val="dk1"/>
              </a:buClr>
              <a:buSzPts val="3360"/>
              <a:buNone/>
              <a:defRPr sz="3359"/>
            </a:lvl1pPr>
            <a:lvl2pPr lvl="1" algn="ctr">
              <a:lnSpc>
                <a:spcPct val="90000"/>
              </a:lnSpc>
              <a:spcBef>
                <a:spcPts val="700"/>
              </a:spcBef>
              <a:spcAft>
                <a:spcPts val="0"/>
              </a:spcAft>
              <a:buClr>
                <a:schemeClr val="dk1"/>
              </a:buClr>
              <a:buSzPts val="2800"/>
              <a:buNone/>
              <a:defRPr sz="2800"/>
            </a:lvl2pPr>
            <a:lvl3pPr lvl="2" algn="ctr">
              <a:lnSpc>
                <a:spcPct val="90000"/>
              </a:lnSpc>
              <a:spcBef>
                <a:spcPts val="700"/>
              </a:spcBef>
              <a:spcAft>
                <a:spcPts val="0"/>
              </a:spcAft>
              <a:buClr>
                <a:schemeClr val="dk1"/>
              </a:buClr>
              <a:buSzPts val="2520"/>
              <a:buNone/>
              <a:defRPr sz="2520"/>
            </a:lvl3pPr>
            <a:lvl4pPr lvl="3" algn="ctr">
              <a:lnSpc>
                <a:spcPct val="90000"/>
              </a:lnSpc>
              <a:spcBef>
                <a:spcPts val="700"/>
              </a:spcBef>
              <a:spcAft>
                <a:spcPts val="0"/>
              </a:spcAft>
              <a:buClr>
                <a:schemeClr val="dk1"/>
              </a:buClr>
              <a:buSzPts val="2240"/>
              <a:buNone/>
              <a:defRPr sz="2240"/>
            </a:lvl4pPr>
            <a:lvl5pPr lvl="4" algn="ctr">
              <a:lnSpc>
                <a:spcPct val="90000"/>
              </a:lnSpc>
              <a:spcBef>
                <a:spcPts val="700"/>
              </a:spcBef>
              <a:spcAft>
                <a:spcPts val="0"/>
              </a:spcAft>
              <a:buClr>
                <a:schemeClr val="dk1"/>
              </a:buClr>
              <a:buSzPts val="2240"/>
              <a:buNone/>
              <a:defRPr sz="2240"/>
            </a:lvl5pPr>
            <a:lvl6pPr lvl="5" algn="ctr">
              <a:lnSpc>
                <a:spcPct val="90000"/>
              </a:lnSpc>
              <a:spcBef>
                <a:spcPts val="700"/>
              </a:spcBef>
              <a:spcAft>
                <a:spcPts val="0"/>
              </a:spcAft>
              <a:buClr>
                <a:schemeClr val="dk1"/>
              </a:buClr>
              <a:buSzPts val="2240"/>
              <a:buNone/>
              <a:defRPr sz="2240"/>
            </a:lvl6pPr>
            <a:lvl7pPr lvl="6" algn="ctr">
              <a:lnSpc>
                <a:spcPct val="90000"/>
              </a:lnSpc>
              <a:spcBef>
                <a:spcPts val="700"/>
              </a:spcBef>
              <a:spcAft>
                <a:spcPts val="0"/>
              </a:spcAft>
              <a:buClr>
                <a:schemeClr val="dk1"/>
              </a:buClr>
              <a:buSzPts val="2240"/>
              <a:buNone/>
              <a:defRPr sz="2240"/>
            </a:lvl7pPr>
            <a:lvl8pPr lvl="7" algn="ctr">
              <a:lnSpc>
                <a:spcPct val="90000"/>
              </a:lnSpc>
              <a:spcBef>
                <a:spcPts val="700"/>
              </a:spcBef>
              <a:spcAft>
                <a:spcPts val="0"/>
              </a:spcAft>
              <a:buClr>
                <a:schemeClr val="dk1"/>
              </a:buClr>
              <a:buSzPts val="2240"/>
              <a:buNone/>
              <a:defRPr sz="2240"/>
            </a:lvl8pPr>
            <a:lvl9pPr lvl="8" algn="ctr">
              <a:lnSpc>
                <a:spcPct val="90000"/>
              </a:lnSpc>
              <a:spcBef>
                <a:spcPts val="700"/>
              </a:spcBef>
              <a:spcAft>
                <a:spcPts val="0"/>
              </a:spcAft>
              <a:buClr>
                <a:schemeClr val="dk1"/>
              </a:buClr>
              <a:buSzPts val="2240"/>
              <a:buNone/>
              <a:defRPr sz="2240"/>
            </a:lvl9pPr>
          </a:lstStyle>
          <a:p/>
        </p:txBody>
      </p:sp>
      <p:sp>
        <p:nvSpPr>
          <p:cNvPr id="22" name="Google Shape;22;p10"/>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0"/>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0"/>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11"/>
          <p:cNvSpPr txBox="1"/>
          <p:nvPr>
            <p:ph type="title"/>
          </p:nvPr>
        </p:nvSpPr>
        <p:spPr>
          <a:xfrm>
            <a:off x="880110" y="511177"/>
            <a:ext cx="11041380" cy="18557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1"/>
          <p:cNvSpPr txBox="1"/>
          <p:nvPr>
            <p:ph idx="1" type="body"/>
          </p:nvPr>
        </p:nvSpPr>
        <p:spPr>
          <a:xfrm>
            <a:off x="880110" y="2555875"/>
            <a:ext cx="11041380" cy="609187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28" name="Google Shape;28;p11"/>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1"/>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1"/>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1" name="Shape 31"/>
        <p:cNvGrpSpPr/>
        <p:nvPr/>
      </p:nvGrpSpPr>
      <p:grpSpPr>
        <a:xfrm>
          <a:off x="0" y="0"/>
          <a:ext cx="0" cy="0"/>
          <a:chOff x="0" y="0"/>
          <a:chExt cx="0" cy="0"/>
        </a:xfrm>
      </p:grpSpPr>
      <p:sp>
        <p:nvSpPr>
          <p:cNvPr id="32" name="Google Shape;32;p12"/>
          <p:cNvSpPr txBox="1"/>
          <p:nvPr>
            <p:ph type="title"/>
          </p:nvPr>
        </p:nvSpPr>
        <p:spPr>
          <a:xfrm>
            <a:off x="873443" y="2393635"/>
            <a:ext cx="11041380" cy="399383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400"/>
              <a:buFont typeface="Calibri"/>
              <a:buNone/>
              <a:defRPr sz="8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2"/>
          <p:cNvSpPr txBox="1"/>
          <p:nvPr>
            <p:ph idx="1" type="body"/>
          </p:nvPr>
        </p:nvSpPr>
        <p:spPr>
          <a:xfrm>
            <a:off x="873443" y="6425250"/>
            <a:ext cx="11041380" cy="210026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00"/>
              </a:spcBef>
              <a:spcAft>
                <a:spcPts val="0"/>
              </a:spcAft>
              <a:buClr>
                <a:schemeClr val="dk1"/>
              </a:buClr>
              <a:buSzPts val="3360"/>
              <a:buNone/>
              <a:defRPr sz="3359">
                <a:solidFill>
                  <a:schemeClr val="dk1"/>
                </a:solidFill>
              </a:defRPr>
            </a:lvl1pPr>
            <a:lvl2pPr indent="-228600" lvl="1" marL="914400" algn="l">
              <a:lnSpc>
                <a:spcPct val="90000"/>
              </a:lnSpc>
              <a:spcBef>
                <a:spcPts val="700"/>
              </a:spcBef>
              <a:spcAft>
                <a:spcPts val="0"/>
              </a:spcAft>
              <a:buClr>
                <a:srgbClr val="888888"/>
              </a:buClr>
              <a:buSzPts val="2800"/>
              <a:buNone/>
              <a:defRPr sz="2800">
                <a:solidFill>
                  <a:srgbClr val="888888"/>
                </a:solidFill>
              </a:defRPr>
            </a:lvl2pPr>
            <a:lvl3pPr indent="-228600" lvl="2" marL="1371600" algn="l">
              <a:lnSpc>
                <a:spcPct val="90000"/>
              </a:lnSpc>
              <a:spcBef>
                <a:spcPts val="700"/>
              </a:spcBef>
              <a:spcAft>
                <a:spcPts val="0"/>
              </a:spcAft>
              <a:buClr>
                <a:srgbClr val="888888"/>
              </a:buClr>
              <a:buSzPts val="2520"/>
              <a:buNone/>
              <a:defRPr sz="2520">
                <a:solidFill>
                  <a:srgbClr val="888888"/>
                </a:solidFill>
              </a:defRPr>
            </a:lvl3pPr>
            <a:lvl4pPr indent="-228600" lvl="3" marL="1828800" algn="l">
              <a:lnSpc>
                <a:spcPct val="90000"/>
              </a:lnSpc>
              <a:spcBef>
                <a:spcPts val="700"/>
              </a:spcBef>
              <a:spcAft>
                <a:spcPts val="0"/>
              </a:spcAft>
              <a:buClr>
                <a:srgbClr val="888888"/>
              </a:buClr>
              <a:buSzPts val="2240"/>
              <a:buNone/>
              <a:defRPr sz="2240">
                <a:solidFill>
                  <a:srgbClr val="888888"/>
                </a:solidFill>
              </a:defRPr>
            </a:lvl4pPr>
            <a:lvl5pPr indent="-228600" lvl="4" marL="2286000" algn="l">
              <a:lnSpc>
                <a:spcPct val="90000"/>
              </a:lnSpc>
              <a:spcBef>
                <a:spcPts val="700"/>
              </a:spcBef>
              <a:spcAft>
                <a:spcPts val="0"/>
              </a:spcAft>
              <a:buClr>
                <a:srgbClr val="888888"/>
              </a:buClr>
              <a:buSzPts val="2240"/>
              <a:buNone/>
              <a:defRPr sz="2240">
                <a:solidFill>
                  <a:srgbClr val="888888"/>
                </a:solidFill>
              </a:defRPr>
            </a:lvl5pPr>
            <a:lvl6pPr indent="-228600" lvl="5" marL="2743200" algn="l">
              <a:lnSpc>
                <a:spcPct val="90000"/>
              </a:lnSpc>
              <a:spcBef>
                <a:spcPts val="700"/>
              </a:spcBef>
              <a:spcAft>
                <a:spcPts val="0"/>
              </a:spcAft>
              <a:buClr>
                <a:srgbClr val="888888"/>
              </a:buClr>
              <a:buSzPts val="2240"/>
              <a:buNone/>
              <a:defRPr sz="2240">
                <a:solidFill>
                  <a:srgbClr val="888888"/>
                </a:solidFill>
              </a:defRPr>
            </a:lvl6pPr>
            <a:lvl7pPr indent="-228600" lvl="6" marL="3200400" algn="l">
              <a:lnSpc>
                <a:spcPct val="90000"/>
              </a:lnSpc>
              <a:spcBef>
                <a:spcPts val="700"/>
              </a:spcBef>
              <a:spcAft>
                <a:spcPts val="0"/>
              </a:spcAft>
              <a:buClr>
                <a:srgbClr val="888888"/>
              </a:buClr>
              <a:buSzPts val="2240"/>
              <a:buNone/>
              <a:defRPr sz="2240">
                <a:solidFill>
                  <a:srgbClr val="888888"/>
                </a:solidFill>
              </a:defRPr>
            </a:lvl7pPr>
            <a:lvl8pPr indent="-228600" lvl="7" marL="3657600" algn="l">
              <a:lnSpc>
                <a:spcPct val="90000"/>
              </a:lnSpc>
              <a:spcBef>
                <a:spcPts val="700"/>
              </a:spcBef>
              <a:spcAft>
                <a:spcPts val="0"/>
              </a:spcAft>
              <a:buClr>
                <a:srgbClr val="888888"/>
              </a:buClr>
              <a:buSzPts val="2240"/>
              <a:buNone/>
              <a:defRPr sz="2240">
                <a:solidFill>
                  <a:srgbClr val="888888"/>
                </a:solidFill>
              </a:defRPr>
            </a:lvl8pPr>
            <a:lvl9pPr indent="-228600" lvl="8" marL="4114800" algn="l">
              <a:lnSpc>
                <a:spcPct val="90000"/>
              </a:lnSpc>
              <a:spcBef>
                <a:spcPts val="700"/>
              </a:spcBef>
              <a:spcAft>
                <a:spcPts val="0"/>
              </a:spcAft>
              <a:buClr>
                <a:srgbClr val="888888"/>
              </a:buClr>
              <a:buSzPts val="2240"/>
              <a:buNone/>
              <a:defRPr sz="2240">
                <a:solidFill>
                  <a:srgbClr val="888888"/>
                </a:solidFill>
              </a:defRPr>
            </a:lvl9pPr>
          </a:lstStyle>
          <a:p/>
        </p:txBody>
      </p:sp>
      <p:sp>
        <p:nvSpPr>
          <p:cNvPr id="34" name="Google Shape;34;p12"/>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2"/>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Google Shape;38;p13"/>
          <p:cNvSpPr txBox="1"/>
          <p:nvPr>
            <p:ph type="title"/>
          </p:nvPr>
        </p:nvSpPr>
        <p:spPr>
          <a:xfrm>
            <a:off x="880110" y="511177"/>
            <a:ext cx="11041380" cy="18557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3"/>
          <p:cNvSpPr txBox="1"/>
          <p:nvPr>
            <p:ph idx="1" type="body"/>
          </p:nvPr>
        </p:nvSpPr>
        <p:spPr>
          <a:xfrm>
            <a:off x="880110" y="2555875"/>
            <a:ext cx="5440680" cy="609187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40" name="Google Shape;40;p13"/>
          <p:cNvSpPr txBox="1"/>
          <p:nvPr>
            <p:ph idx="2" type="body"/>
          </p:nvPr>
        </p:nvSpPr>
        <p:spPr>
          <a:xfrm>
            <a:off x="6480810" y="2555875"/>
            <a:ext cx="5440680" cy="609187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41" name="Google Shape;41;p13"/>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14"/>
          <p:cNvSpPr txBox="1"/>
          <p:nvPr>
            <p:ph type="title"/>
          </p:nvPr>
        </p:nvSpPr>
        <p:spPr>
          <a:xfrm>
            <a:off x="881777" y="511177"/>
            <a:ext cx="11041380" cy="18557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4"/>
          <p:cNvSpPr txBox="1"/>
          <p:nvPr>
            <p:ph idx="1" type="body"/>
          </p:nvPr>
        </p:nvSpPr>
        <p:spPr>
          <a:xfrm>
            <a:off x="881779" y="2353628"/>
            <a:ext cx="5415676" cy="115347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400"/>
              </a:spcBef>
              <a:spcAft>
                <a:spcPts val="0"/>
              </a:spcAft>
              <a:buClr>
                <a:schemeClr val="dk1"/>
              </a:buClr>
              <a:buSzPts val="3360"/>
              <a:buNone/>
              <a:defRPr b="1" sz="3359"/>
            </a:lvl1pPr>
            <a:lvl2pPr indent="-228600" lvl="1" marL="914400" algn="l">
              <a:lnSpc>
                <a:spcPct val="90000"/>
              </a:lnSpc>
              <a:spcBef>
                <a:spcPts val="700"/>
              </a:spcBef>
              <a:spcAft>
                <a:spcPts val="0"/>
              </a:spcAft>
              <a:buClr>
                <a:schemeClr val="dk1"/>
              </a:buClr>
              <a:buSzPts val="2800"/>
              <a:buNone/>
              <a:defRPr b="1" sz="2800"/>
            </a:lvl2pPr>
            <a:lvl3pPr indent="-228600" lvl="2" marL="1371600" algn="l">
              <a:lnSpc>
                <a:spcPct val="90000"/>
              </a:lnSpc>
              <a:spcBef>
                <a:spcPts val="700"/>
              </a:spcBef>
              <a:spcAft>
                <a:spcPts val="0"/>
              </a:spcAft>
              <a:buClr>
                <a:schemeClr val="dk1"/>
              </a:buClr>
              <a:buSzPts val="2520"/>
              <a:buNone/>
              <a:defRPr b="1" sz="2520"/>
            </a:lvl3pPr>
            <a:lvl4pPr indent="-228600" lvl="3" marL="1828800" algn="l">
              <a:lnSpc>
                <a:spcPct val="90000"/>
              </a:lnSpc>
              <a:spcBef>
                <a:spcPts val="700"/>
              </a:spcBef>
              <a:spcAft>
                <a:spcPts val="0"/>
              </a:spcAft>
              <a:buClr>
                <a:schemeClr val="dk1"/>
              </a:buClr>
              <a:buSzPts val="2240"/>
              <a:buNone/>
              <a:defRPr b="1" sz="2240"/>
            </a:lvl4pPr>
            <a:lvl5pPr indent="-228600" lvl="4" marL="2286000" algn="l">
              <a:lnSpc>
                <a:spcPct val="90000"/>
              </a:lnSpc>
              <a:spcBef>
                <a:spcPts val="700"/>
              </a:spcBef>
              <a:spcAft>
                <a:spcPts val="0"/>
              </a:spcAft>
              <a:buClr>
                <a:schemeClr val="dk1"/>
              </a:buClr>
              <a:buSzPts val="2240"/>
              <a:buNone/>
              <a:defRPr b="1" sz="2240"/>
            </a:lvl5pPr>
            <a:lvl6pPr indent="-228600" lvl="5" marL="2743200" algn="l">
              <a:lnSpc>
                <a:spcPct val="90000"/>
              </a:lnSpc>
              <a:spcBef>
                <a:spcPts val="700"/>
              </a:spcBef>
              <a:spcAft>
                <a:spcPts val="0"/>
              </a:spcAft>
              <a:buClr>
                <a:schemeClr val="dk1"/>
              </a:buClr>
              <a:buSzPts val="2240"/>
              <a:buNone/>
              <a:defRPr b="1" sz="2240"/>
            </a:lvl6pPr>
            <a:lvl7pPr indent="-228600" lvl="6" marL="3200400" algn="l">
              <a:lnSpc>
                <a:spcPct val="90000"/>
              </a:lnSpc>
              <a:spcBef>
                <a:spcPts val="700"/>
              </a:spcBef>
              <a:spcAft>
                <a:spcPts val="0"/>
              </a:spcAft>
              <a:buClr>
                <a:schemeClr val="dk1"/>
              </a:buClr>
              <a:buSzPts val="2240"/>
              <a:buNone/>
              <a:defRPr b="1" sz="2240"/>
            </a:lvl7pPr>
            <a:lvl8pPr indent="-228600" lvl="7" marL="3657600" algn="l">
              <a:lnSpc>
                <a:spcPct val="90000"/>
              </a:lnSpc>
              <a:spcBef>
                <a:spcPts val="700"/>
              </a:spcBef>
              <a:spcAft>
                <a:spcPts val="0"/>
              </a:spcAft>
              <a:buClr>
                <a:schemeClr val="dk1"/>
              </a:buClr>
              <a:buSzPts val="2240"/>
              <a:buNone/>
              <a:defRPr b="1" sz="2240"/>
            </a:lvl8pPr>
            <a:lvl9pPr indent="-228600" lvl="8" marL="4114800" algn="l">
              <a:lnSpc>
                <a:spcPct val="90000"/>
              </a:lnSpc>
              <a:spcBef>
                <a:spcPts val="700"/>
              </a:spcBef>
              <a:spcAft>
                <a:spcPts val="0"/>
              </a:spcAft>
              <a:buClr>
                <a:schemeClr val="dk1"/>
              </a:buClr>
              <a:buSzPts val="2240"/>
              <a:buNone/>
              <a:defRPr b="1" sz="2240"/>
            </a:lvl9pPr>
          </a:lstStyle>
          <a:p/>
        </p:txBody>
      </p:sp>
      <p:sp>
        <p:nvSpPr>
          <p:cNvPr id="47" name="Google Shape;47;p14"/>
          <p:cNvSpPr txBox="1"/>
          <p:nvPr>
            <p:ph idx="2" type="body"/>
          </p:nvPr>
        </p:nvSpPr>
        <p:spPr>
          <a:xfrm>
            <a:off x="881779" y="3507105"/>
            <a:ext cx="5415676" cy="515842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48" name="Google Shape;48;p14"/>
          <p:cNvSpPr txBox="1"/>
          <p:nvPr>
            <p:ph idx="3" type="body"/>
          </p:nvPr>
        </p:nvSpPr>
        <p:spPr>
          <a:xfrm>
            <a:off x="6480811" y="2353628"/>
            <a:ext cx="5442347" cy="115347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400"/>
              </a:spcBef>
              <a:spcAft>
                <a:spcPts val="0"/>
              </a:spcAft>
              <a:buClr>
                <a:schemeClr val="dk1"/>
              </a:buClr>
              <a:buSzPts val="3360"/>
              <a:buNone/>
              <a:defRPr b="1" sz="3359"/>
            </a:lvl1pPr>
            <a:lvl2pPr indent="-228600" lvl="1" marL="914400" algn="l">
              <a:lnSpc>
                <a:spcPct val="90000"/>
              </a:lnSpc>
              <a:spcBef>
                <a:spcPts val="700"/>
              </a:spcBef>
              <a:spcAft>
                <a:spcPts val="0"/>
              </a:spcAft>
              <a:buClr>
                <a:schemeClr val="dk1"/>
              </a:buClr>
              <a:buSzPts val="2800"/>
              <a:buNone/>
              <a:defRPr b="1" sz="2800"/>
            </a:lvl2pPr>
            <a:lvl3pPr indent="-228600" lvl="2" marL="1371600" algn="l">
              <a:lnSpc>
                <a:spcPct val="90000"/>
              </a:lnSpc>
              <a:spcBef>
                <a:spcPts val="700"/>
              </a:spcBef>
              <a:spcAft>
                <a:spcPts val="0"/>
              </a:spcAft>
              <a:buClr>
                <a:schemeClr val="dk1"/>
              </a:buClr>
              <a:buSzPts val="2520"/>
              <a:buNone/>
              <a:defRPr b="1" sz="2520"/>
            </a:lvl3pPr>
            <a:lvl4pPr indent="-228600" lvl="3" marL="1828800" algn="l">
              <a:lnSpc>
                <a:spcPct val="90000"/>
              </a:lnSpc>
              <a:spcBef>
                <a:spcPts val="700"/>
              </a:spcBef>
              <a:spcAft>
                <a:spcPts val="0"/>
              </a:spcAft>
              <a:buClr>
                <a:schemeClr val="dk1"/>
              </a:buClr>
              <a:buSzPts val="2240"/>
              <a:buNone/>
              <a:defRPr b="1" sz="2240"/>
            </a:lvl4pPr>
            <a:lvl5pPr indent="-228600" lvl="4" marL="2286000" algn="l">
              <a:lnSpc>
                <a:spcPct val="90000"/>
              </a:lnSpc>
              <a:spcBef>
                <a:spcPts val="700"/>
              </a:spcBef>
              <a:spcAft>
                <a:spcPts val="0"/>
              </a:spcAft>
              <a:buClr>
                <a:schemeClr val="dk1"/>
              </a:buClr>
              <a:buSzPts val="2240"/>
              <a:buNone/>
              <a:defRPr b="1" sz="2240"/>
            </a:lvl5pPr>
            <a:lvl6pPr indent="-228600" lvl="5" marL="2743200" algn="l">
              <a:lnSpc>
                <a:spcPct val="90000"/>
              </a:lnSpc>
              <a:spcBef>
                <a:spcPts val="700"/>
              </a:spcBef>
              <a:spcAft>
                <a:spcPts val="0"/>
              </a:spcAft>
              <a:buClr>
                <a:schemeClr val="dk1"/>
              </a:buClr>
              <a:buSzPts val="2240"/>
              <a:buNone/>
              <a:defRPr b="1" sz="2240"/>
            </a:lvl6pPr>
            <a:lvl7pPr indent="-228600" lvl="6" marL="3200400" algn="l">
              <a:lnSpc>
                <a:spcPct val="90000"/>
              </a:lnSpc>
              <a:spcBef>
                <a:spcPts val="700"/>
              </a:spcBef>
              <a:spcAft>
                <a:spcPts val="0"/>
              </a:spcAft>
              <a:buClr>
                <a:schemeClr val="dk1"/>
              </a:buClr>
              <a:buSzPts val="2240"/>
              <a:buNone/>
              <a:defRPr b="1" sz="2240"/>
            </a:lvl7pPr>
            <a:lvl8pPr indent="-228600" lvl="7" marL="3657600" algn="l">
              <a:lnSpc>
                <a:spcPct val="90000"/>
              </a:lnSpc>
              <a:spcBef>
                <a:spcPts val="700"/>
              </a:spcBef>
              <a:spcAft>
                <a:spcPts val="0"/>
              </a:spcAft>
              <a:buClr>
                <a:schemeClr val="dk1"/>
              </a:buClr>
              <a:buSzPts val="2240"/>
              <a:buNone/>
              <a:defRPr b="1" sz="2240"/>
            </a:lvl8pPr>
            <a:lvl9pPr indent="-228600" lvl="8" marL="4114800" algn="l">
              <a:lnSpc>
                <a:spcPct val="90000"/>
              </a:lnSpc>
              <a:spcBef>
                <a:spcPts val="700"/>
              </a:spcBef>
              <a:spcAft>
                <a:spcPts val="0"/>
              </a:spcAft>
              <a:buClr>
                <a:schemeClr val="dk1"/>
              </a:buClr>
              <a:buSzPts val="2240"/>
              <a:buNone/>
              <a:defRPr b="1" sz="2240"/>
            </a:lvl9pPr>
          </a:lstStyle>
          <a:p/>
        </p:txBody>
      </p:sp>
      <p:sp>
        <p:nvSpPr>
          <p:cNvPr id="49" name="Google Shape;49;p14"/>
          <p:cNvSpPr txBox="1"/>
          <p:nvPr>
            <p:ph idx="4" type="body"/>
          </p:nvPr>
        </p:nvSpPr>
        <p:spPr>
          <a:xfrm>
            <a:off x="6480811" y="3507105"/>
            <a:ext cx="5442347" cy="515842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400"/>
              </a:spcBef>
              <a:spcAft>
                <a:spcPts val="0"/>
              </a:spcAft>
              <a:buClr>
                <a:schemeClr val="dk1"/>
              </a:buClr>
              <a:buSzPts val="1800"/>
              <a:buChar char="•"/>
              <a:defRPr/>
            </a:lvl1pPr>
            <a:lvl2pPr indent="-342900" lvl="1" marL="914400" algn="l">
              <a:lnSpc>
                <a:spcPct val="90000"/>
              </a:lnSpc>
              <a:spcBef>
                <a:spcPts val="700"/>
              </a:spcBef>
              <a:spcAft>
                <a:spcPts val="0"/>
              </a:spcAft>
              <a:buClr>
                <a:schemeClr val="dk1"/>
              </a:buClr>
              <a:buSzPts val="1800"/>
              <a:buChar char="•"/>
              <a:defRPr/>
            </a:lvl2pPr>
            <a:lvl3pPr indent="-342900" lvl="2" marL="1371600" algn="l">
              <a:lnSpc>
                <a:spcPct val="90000"/>
              </a:lnSpc>
              <a:spcBef>
                <a:spcPts val="700"/>
              </a:spcBef>
              <a:spcAft>
                <a:spcPts val="0"/>
              </a:spcAft>
              <a:buClr>
                <a:schemeClr val="dk1"/>
              </a:buClr>
              <a:buSzPts val="1800"/>
              <a:buChar char="•"/>
              <a:defRPr/>
            </a:lvl3pPr>
            <a:lvl4pPr indent="-342900" lvl="3" marL="1828800" algn="l">
              <a:lnSpc>
                <a:spcPct val="90000"/>
              </a:lnSpc>
              <a:spcBef>
                <a:spcPts val="700"/>
              </a:spcBef>
              <a:spcAft>
                <a:spcPts val="0"/>
              </a:spcAft>
              <a:buClr>
                <a:schemeClr val="dk1"/>
              </a:buClr>
              <a:buSzPts val="1800"/>
              <a:buChar char="•"/>
              <a:defRPr/>
            </a:lvl4pPr>
            <a:lvl5pPr indent="-342900" lvl="4" marL="2286000" algn="l">
              <a:lnSpc>
                <a:spcPct val="90000"/>
              </a:lnSpc>
              <a:spcBef>
                <a:spcPts val="700"/>
              </a:spcBef>
              <a:spcAft>
                <a:spcPts val="0"/>
              </a:spcAft>
              <a:buClr>
                <a:schemeClr val="dk1"/>
              </a:buClr>
              <a:buSzPts val="1800"/>
              <a:buChar char="•"/>
              <a:defRPr/>
            </a:lvl5pPr>
            <a:lvl6pPr indent="-342900" lvl="5" marL="2743200" algn="l">
              <a:lnSpc>
                <a:spcPct val="90000"/>
              </a:lnSpc>
              <a:spcBef>
                <a:spcPts val="700"/>
              </a:spcBef>
              <a:spcAft>
                <a:spcPts val="0"/>
              </a:spcAft>
              <a:buClr>
                <a:schemeClr val="dk1"/>
              </a:buClr>
              <a:buSzPts val="1800"/>
              <a:buChar char="•"/>
              <a:defRPr/>
            </a:lvl6pPr>
            <a:lvl7pPr indent="-342900" lvl="6" marL="3200400" algn="l">
              <a:lnSpc>
                <a:spcPct val="90000"/>
              </a:lnSpc>
              <a:spcBef>
                <a:spcPts val="700"/>
              </a:spcBef>
              <a:spcAft>
                <a:spcPts val="0"/>
              </a:spcAft>
              <a:buClr>
                <a:schemeClr val="dk1"/>
              </a:buClr>
              <a:buSzPts val="1800"/>
              <a:buChar char="•"/>
              <a:defRPr/>
            </a:lvl7pPr>
            <a:lvl8pPr indent="-342900" lvl="7" marL="3657600" algn="l">
              <a:lnSpc>
                <a:spcPct val="90000"/>
              </a:lnSpc>
              <a:spcBef>
                <a:spcPts val="700"/>
              </a:spcBef>
              <a:spcAft>
                <a:spcPts val="0"/>
              </a:spcAft>
              <a:buClr>
                <a:schemeClr val="dk1"/>
              </a:buClr>
              <a:buSzPts val="1800"/>
              <a:buChar char="•"/>
              <a:defRPr/>
            </a:lvl8pPr>
            <a:lvl9pPr indent="-342900" lvl="8" marL="4114800" algn="l">
              <a:lnSpc>
                <a:spcPct val="90000"/>
              </a:lnSpc>
              <a:spcBef>
                <a:spcPts val="700"/>
              </a:spcBef>
              <a:spcAft>
                <a:spcPts val="0"/>
              </a:spcAft>
              <a:buClr>
                <a:schemeClr val="dk1"/>
              </a:buClr>
              <a:buSzPts val="1800"/>
              <a:buChar char="•"/>
              <a:defRPr/>
            </a:lvl9pPr>
          </a:lstStyle>
          <a:p/>
        </p:txBody>
      </p:sp>
      <p:sp>
        <p:nvSpPr>
          <p:cNvPr id="50" name="Google Shape;50;p14"/>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880110" y="511177"/>
            <a:ext cx="11041380" cy="18557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5"/>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881778" y="640080"/>
            <a:ext cx="4128849" cy="2240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480"/>
              <a:buFont typeface="Calibri"/>
              <a:buNone/>
              <a:defRPr sz="44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5442347" y="1382397"/>
            <a:ext cx="6480810" cy="6823075"/>
          </a:xfrm>
          <a:prstGeom prst="rect">
            <a:avLst/>
          </a:prstGeom>
          <a:noFill/>
          <a:ln>
            <a:noFill/>
          </a:ln>
        </p:spPr>
        <p:txBody>
          <a:bodyPr anchorCtr="0" anchor="t" bIns="45700" lIns="91425" spcFirstLastPara="1" rIns="91425" wrap="square" tIns="45700">
            <a:normAutofit/>
          </a:bodyPr>
          <a:lstStyle>
            <a:lvl1pPr indent="-513080" lvl="0" marL="457200" algn="l">
              <a:lnSpc>
                <a:spcPct val="90000"/>
              </a:lnSpc>
              <a:spcBef>
                <a:spcPts val="1400"/>
              </a:spcBef>
              <a:spcAft>
                <a:spcPts val="0"/>
              </a:spcAft>
              <a:buClr>
                <a:schemeClr val="dk1"/>
              </a:buClr>
              <a:buSzPts val="4480"/>
              <a:buChar char="•"/>
              <a:defRPr sz="4480"/>
            </a:lvl1pPr>
            <a:lvl2pPr indent="-477519" lvl="1" marL="914400" algn="l">
              <a:lnSpc>
                <a:spcPct val="90000"/>
              </a:lnSpc>
              <a:spcBef>
                <a:spcPts val="700"/>
              </a:spcBef>
              <a:spcAft>
                <a:spcPts val="0"/>
              </a:spcAft>
              <a:buClr>
                <a:schemeClr val="dk1"/>
              </a:buClr>
              <a:buSzPts val="3920"/>
              <a:buChar char="•"/>
              <a:defRPr sz="3920"/>
            </a:lvl2pPr>
            <a:lvl3pPr indent="-441960" lvl="2" marL="1371600" algn="l">
              <a:lnSpc>
                <a:spcPct val="90000"/>
              </a:lnSpc>
              <a:spcBef>
                <a:spcPts val="700"/>
              </a:spcBef>
              <a:spcAft>
                <a:spcPts val="0"/>
              </a:spcAft>
              <a:buClr>
                <a:schemeClr val="dk1"/>
              </a:buClr>
              <a:buSzPts val="3360"/>
              <a:buChar char="•"/>
              <a:defRPr sz="3359"/>
            </a:lvl3pPr>
            <a:lvl4pPr indent="-406400" lvl="3" marL="1828800" algn="l">
              <a:lnSpc>
                <a:spcPct val="90000"/>
              </a:lnSpc>
              <a:spcBef>
                <a:spcPts val="700"/>
              </a:spcBef>
              <a:spcAft>
                <a:spcPts val="0"/>
              </a:spcAft>
              <a:buClr>
                <a:schemeClr val="dk1"/>
              </a:buClr>
              <a:buSzPts val="2800"/>
              <a:buChar char="•"/>
              <a:defRPr sz="2800"/>
            </a:lvl4pPr>
            <a:lvl5pPr indent="-406400" lvl="4" marL="2286000" algn="l">
              <a:lnSpc>
                <a:spcPct val="90000"/>
              </a:lnSpc>
              <a:spcBef>
                <a:spcPts val="700"/>
              </a:spcBef>
              <a:spcAft>
                <a:spcPts val="0"/>
              </a:spcAft>
              <a:buClr>
                <a:schemeClr val="dk1"/>
              </a:buClr>
              <a:buSzPts val="2800"/>
              <a:buChar char="•"/>
              <a:defRPr sz="2800"/>
            </a:lvl5pPr>
            <a:lvl6pPr indent="-406400" lvl="5" marL="2743200" algn="l">
              <a:lnSpc>
                <a:spcPct val="90000"/>
              </a:lnSpc>
              <a:spcBef>
                <a:spcPts val="700"/>
              </a:spcBef>
              <a:spcAft>
                <a:spcPts val="0"/>
              </a:spcAft>
              <a:buClr>
                <a:schemeClr val="dk1"/>
              </a:buClr>
              <a:buSzPts val="2800"/>
              <a:buChar char="•"/>
              <a:defRPr sz="2800"/>
            </a:lvl6pPr>
            <a:lvl7pPr indent="-406400" lvl="6" marL="3200400" algn="l">
              <a:lnSpc>
                <a:spcPct val="90000"/>
              </a:lnSpc>
              <a:spcBef>
                <a:spcPts val="700"/>
              </a:spcBef>
              <a:spcAft>
                <a:spcPts val="0"/>
              </a:spcAft>
              <a:buClr>
                <a:schemeClr val="dk1"/>
              </a:buClr>
              <a:buSzPts val="2800"/>
              <a:buChar char="•"/>
              <a:defRPr sz="2800"/>
            </a:lvl7pPr>
            <a:lvl8pPr indent="-406400" lvl="7" marL="3657600" algn="l">
              <a:lnSpc>
                <a:spcPct val="90000"/>
              </a:lnSpc>
              <a:spcBef>
                <a:spcPts val="700"/>
              </a:spcBef>
              <a:spcAft>
                <a:spcPts val="0"/>
              </a:spcAft>
              <a:buClr>
                <a:schemeClr val="dk1"/>
              </a:buClr>
              <a:buSzPts val="2800"/>
              <a:buChar char="•"/>
              <a:defRPr sz="2800"/>
            </a:lvl8pPr>
            <a:lvl9pPr indent="-406400" lvl="8" marL="4114800" algn="l">
              <a:lnSpc>
                <a:spcPct val="90000"/>
              </a:lnSpc>
              <a:spcBef>
                <a:spcPts val="700"/>
              </a:spcBef>
              <a:spcAft>
                <a:spcPts val="0"/>
              </a:spcAft>
              <a:buClr>
                <a:schemeClr val="dk1"/>
              </a:buClr>
              <a:buSzPts val="2800"/>
              <a:buChar char="•"/>
              <a:defRPr sz="2800"/>
            </a:lvl9pPr>
          </a:lstStyle>
          <a:p/>
        </p:txBody>
      </p:sp>
      <p:sp>
        <p:nvSpPr>
          <p:cNvPr id="61" name="Google Shape;61;p16"/>
          <p:cNvSpPr txBox="1"/>
          <p:nvPr>
            <p:ph idx="2" type="body"/>
          </p:nvPr>
        </p:nvSpPr>
        <p:spPr>
          <a:xfrm>
            <a:off x="881778" y="2880360"/>
            <a:ext cx="4128849" cy="53362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00"/>
              </a:spcBef>
              <a:spcAft>
                <a:spcPts val="0"/>
              </a:spcAft>
              <a:buClr>
                <a:schemeClr val="dk1"/>
              </a:buClr>
              <a:buSzPts val="2240"/>
              <a:buNone/>
              <a:defRPr sz="2240"/>
            </a:lvl1pPr>
            <a:lvl2pPr indent="-228600" lvl="1" marL="914400" algn="l">
              <a:lnSpc>
                <a:spcPct val="90000"/>
              </a:lnSpc>
              <a:spcBef>
                <a:spcPts val="700"/>
              </a:spcBef>
              <a:spcAft>
                <a:spcPts val="0"/>
              </a:spcAft>
              <a:buClr>
                <a:schemeClr val="dk1"/>
              </a:buClr>
              <a:buSzPts val="1960"/>
              <a:buNone/>
              <a:defRPr sz="1960"/>
            </a:lvl2pPr>
            <a:lvl3pPr indent="-228600" lvl="2" marL="1371600" algn="l">
              <a:lnSpc>
                <a:spcPct val="90000"/>
              </a:lnSpc>
              <a:spcBef>
                <a:spcPts val="700"/>
              </a:spcBef>
              <a:spcAft>
                <a:spcPts val="0"/>
              </a:spcAft>
              <a:buClr>
                <a:schemeClr val="dk1"/>
              </a:buClr>
              <a:buSzPts val="1680"/>
              <a:buNone/>
              <a:defRPr sz="1679"/>
            </a:lvl3pPr>
            <a:lvl4pPr indent="-228600" lvl="3" marL="1828800" algn="l">
              <a:lnSpc>
                <a:spcPct val="90000"/>
              </a:lnSpc>
              <a:spcBef>
                <a:spcPts val="700"/>
              </a:spcBef>
              <a:spcAft>
                <a:spcPts val="0"/>
              </a:spcAft>
              <a:buClr>
                <a:schemeClr val="dk1"/>
              </a:buClr>
              <a:buSzPts val="1400"/>
              <a:buNone/>
              <a:defRPr sz="1400"/>
            </a:lvl4pPr>
            <a:lvl5pPr indent="-228600" lvl="4" marL="2286000" algn="l">
              <a:lnSpc>
                <a:spcPct val="90000"/>
              </a:lnSpc>
              <a:spcBef>
                <a:spcPts val="700"/>
              </a:spcBef>
              <a:spcAft>
                <a:spcPts val="0"/>
              </a:spcAft>
              <a:buClr>
                <a:schemeClr val="dk1"/>
              </a:buClr>
              <a:buSzPts val="1400"/>
              <a:buNone/>
              <a:defRPr sz="1400"/>
            </a:lvl5pPr>
            <a:lvl6pPr indent="-228600" lvl="5" marL="2743200" algn="l">
              <a:lnSpc>
                <a:spcPct val="90000"/>
              </a:lnSpc>
              <a:spcBef>
                <a:spcPts val="700"/>
              </a:spcBef>
              <a:spcAft>
                <a:spcPts val="0"/>
              </a:spcAft>
              <a:buClr>
                <a:schemeClr val="dk1"/>
              </a:buClr>
              <a:buSzPts val="1400"/>
              <a:buNone/>
              <a:defRPr sz="1400"/>
            </a:lvl6pPr>
            <a:lvl7pPr indent="-228600" lvl="6" marL="3200400" algn="l">
              <a:lnSpc>
                <a:spcPct val="90000"/>
              </a:lnSpc>
              <a:spcBef>
                <a:spcPts val="700"/>
              </a:spcBef>
              <a:spcAft>
                <a:spcPts val="0"/>
              </a:spcAft>
              <a:buClr>
                <a:schemeClr val="dk1"/>
              </a:buClr>
              <a:buSzPts val="1400"/>
              <a:buNone/>
              <a:defRPr sz="1400"/>
            </a:lvl7pPr>
            <a:lvl8pPr indent="-228600" lvl="7" marL="3657600" algn="l">
              <a:lnSpc>
                <a:spcPct val="90000"/>
              </a:lnSpc>
              <a:spcBef>
                <a:spcPts val="700"/>
              </a:spcBef>
              <a:spcAft>
                <a:spcPts val="0"/>
              </a:spcAft>
              <a:buClr>
                <a:schemeClr val="dk1"/>
              </a:buClr>
              <a:buSzPts val="1400"/>
              <a:buNone/>
              <a:defRPr sz="1400"/>
            </a:lvl8pPr>
            <a:lvl9pPr indent="-228600" lvl="8" marL="4114800" algn="l">
              <a:lnSpc>
                <a:spcPct val="90000"/>
              </a:lnSpc>
              <a:spcBef>
                <a:spcPts val="700"/>
              </a:spcBef>
              <a:spcAft>
                <a:spcPts val="0"/>
              </a:spcAft>
              <a:buClr>
                <a:schemeClr val="dk1"/>
              </a:buClr>
              <a:buSzPts val="1400"/>
              <a:buNone/>
              <a:defRPr sz="1400"/>
            </a:lvl9pPr>
          </a:lstStyle>
          <a:p/>
        </p:txBody>
      </p:sp>
      <p:sp>
        <p:nvSpPr>
          <p:cNvPr id="62" name="Google Shape;62;p16"/>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881778" y="640080"/>
            <a:ext cx="4128849" cy="2240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480"/>
              <a:buFont typeface="Calibri"/>
              <a:buNone/>
              <a:defRPr sz="44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5442347" y="1382397"/>
            <a:ext cx="6480810" cy="682307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400"/>
              </a:spcBef>
              <a:spcAft>
                <a:spcPts val="0"/>
              </a:spcAft>
              <a:buClr>
                <a:schemeClr val="dk1"/>
              </a:buClr>
              <a:buSzPts val="4480"/>
              <a:buFont typeface="Arial"/>
              <a:buNone/>
              <a:defRPr b="0" i="0" sz="4480" u="none" cap="none" strike="noStrike">
                <a:solidFill>
                  <a:schemeClr val="dk1"/>
                </a:solidFill>
                <a:latin typeface="Calibri"/>
                <a:ea typeface="Calibri"/>
                <a:cs typeface="Calibri"/>
                <a:sym typeface="Calibri"/>
              </a:defRPr>
            </a:lvl1pPr>
            <a:lvl2pPr lvl="1" marR="0" rtl="0" algn="l">
              <a:lnSpc>
                <a:spcPct val="90000"/>
              </a:lnSpc>
              <a:spcBef>
                <a:spcPts val="700"/>
              </a:spcBef>
              <a:spcAft>
                <a:spcPts val="0"/>
              </a:spcAft>
              <a:buClr>
                <a:schemeClr val="dk1"/>
              </a:buClr>
              <a:buSzPts val="3920"/>
              <a:buFont typeface="Arial"/>
              <a:buNone/>
              <a:defRPr b="0" i="0" sz="3920" u="none" cap="none" strike="noStrike">
                <a:solidFill>
                  <a:schemeClr val="dk1"/>
                </a:solidFill>
                <a:latin typeface="Calibri"/>
                <a:ea typeface="Calibri"/>
                <a:cs typeface="Calibri"/>
                <a:sym typeface="Calibri"/>
              </a:defRPr>
            </a:lvl2pPr>
            <a:lvl3pPr lvl="2" marR="0" rtl="0" algn="l">
              <a:lnSpc>
                <a:spcPct val="90000"/>
              </a:lnSpc>
              <a:spcBef>
                <a:spcPts val="700"/>
              </a:spcBef>
              <a:spcAft>
                <a:spcPts val="0"/>
              </a:spcAft>
              <a:buClr>
                <a:schemeClr val="dk1"/>
              </a:buClr>
              <a:buSzPts val="3360"/>
              <a:buFont typeface="Arial"/>
              <a:buNone/>
              <a:defRPr b="0" i="0" sz="3359" u="none" cap="none" strike="noStrike">
                <a:solidFill>
                  <a:schemeClr val="dk1"/>
                </a:solidFill>
                <a:latin typeface="Calibri"/>
                <a:ea typeface="Calibri"/>
                <a:cs typeface="Calibri"/>
                <a:sym typeface="Calibri"/>
              </a:defRPr>
            </a:lvl3pPr>
            <a:lvl4pPr lvl="3"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4pPr>
            <a:lvl5pPr lvl="4"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5pPr>
            <a:lvl6pPr lvl="5"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6pPr>
            <a:lvl7pPr lvl="6"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7pPr>
            <a:lvl8pPr lvl="7"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8pPr>
            <a:lvl9pPr lvl="8" marR="0" rtl="0" algn="l">
              <a:lnSpc>
                <a:spcPct val="90000"/>
              </a:lnSpc>
              <a:spcBef>
                <a:spcPts val="7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881778" y="2880360"/>
            <a:ext cx="4128849" cy="53362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400"/>
              </a:spcBef>
              <a:spcAft>
                <a:spcPts val="0"/>
              </a:spcAft>
              <a:buClr>
                <a:schemeClr val="dk1"/>
              </a:buClr>
              <a:buSzPts val="2240"/>
              <a:buNone/>
              <a:defRPr sz="2240"/>
            </a:lvl1pPr>
            <a:lvl2pPr indent="-228600" lvl="1" marL="914400" algn="l">
              <a:lnSpc>
                <a:spcPct val="90000"/>
              </a:lnSpc>
              <a:spcBef>
                <a:spcPts val="700"/>
              </a:spcBef>
              <a:spcAft>
                <a:spcPts val="0"/>
              </a:spcAft>
              <a:buClr>
                <a:schemeClr val="dk1"/>
              </a:buClr>
              <a:buSzPts val="1960"/>
              <a:buNone/>
              <a:defRPr sz="1960"/>
            </a:lvl2pPr>
            <a:lvl3pPr indent="-228600" lvl="2" marL="1371600" algn="l">
              <a:lnSpc>
                <a:spcPct val="90000"/>
              </a:lnSpc>
              <a:spcBef>
                <a:spcPts val="700"/>
              </a:spcBef>
              <a:spcAft>
                <a:spcPts val="0"/>
              </a:spcAft>
              <a:buClr>
                <a:schemeClr val="dk1"/>
              </a:buClr>
              <a:buSzPts val="1680"/>
              <a:buNone/>
              <a:defRPr sz="1679"/>
            </a:lvl3pPr>
            <a:lvl4pPr indent="-228600" lvl="3" marL="1828800" algn="l">
              <a:lnSpc>
                <a:spcPct val="90000"/>
              </a:lnSpc>
              <a:spcBef>
                <a:spcPts val="700"/>
              </a:spcBef>
              <a:spcAft>
                <a:spcPts val="0"/>
              </a:spcAft>
              <a:buClr>
                <a:schemeClr val="dk1"/>
              </a:buClr>
              <a:buSzPts val="1400"/>
              <a:buNone/>
              <a:defRPr sz="1400"/>
            </a:lvl4pPr>
            <a:lvl5pPr indent="-228600" lvl="4" marL="2286000" algn="l">
              <a:lnSpc>
                <a:spcPct val="90000"/>
              </a:lnSpc>
              <a:spcBef>
                <a:spcPts val="700"/>
              </a:spcBef>
              <a:spcAft>
                <a:spcPts val="0"/>
              </a:spcAft>
              <a:buClr>
                <a:schemeClr val="dk1"/>
              </a:buClr>
              <a:buSzPts val="1400"/>
              <a:buNone/>
              <a:defRPr sz="1400"/>
            </a:lvl5pPr>
            <a:lvl6pPr indent="-228600" lvl="5" marL="2743200" algn="l">
              <a:lnSpc>
                <a:spcPct val="90000"/>
              </a:lnSpc>
              <a:spcBef>
                <a:spcPts val="700"/>
              </a:spcBef>
              <a:spcAft>
                <a:spcPts val="0"/>
              </a:spcAft>
              <a:buClr>
                <a:schemeClr val="dk1"/>
              </a:buClr>
              <a:buSzPts val="1400"/>
              <a:buNone/>
              <a:defRPr sz="1400"/>
            </a:lvl6pPr>
            <a:lvl7pPr indent="-228600" lvl="6" marL="3200400" algn="l">
              <a:lnSpc>
                <a:spcPct val="90000"/>
              </a:lnSpc>
              <a:spcBef>
                <a:spcPts val="700"/>
              </a:spcBef>
              <a:spcAft>
                <a:spcPts val="0"/>
              </a:spcAft>
              <a:buClr>
                <a:schemeClr val="dk1"/>
              </a:buClr>
              <a:buSzPts val="1400"/>
              <a:buNone/>
              <a:defRPr sz="1400"/>
            </a:lvl7pPr>
            <a:lvl8pPr indent="-228600" lvl="7" marL="3657600" algn="l">
              <a:lnSpc>
                <a:spcPct val="90000"/>
              </a:lnSpc>
              <a:spcBef>
                <a:spcPts val="700"/>
              </a:spcBef>
              <a:spcAft>
                <a:spcPts val="0"/>
              </a:spcAft>
              <a:buClr>
                <a:schemeClr val="dk1"/>
              </a:buClr>
              <a:buSzPts val="1400"/>
              <a:buNone/>
              <a:defRPr sz="1400"/>
            </a:lvl8pPr>
            <a:lvl9pPr indent="-228600" lvl="8" marL="4114800" algn="l">
              <a:lnSpc>
                <a:spcPct val="90000"/>
              </a:lnSpc>
              <a:spcBef>
                <a:spcPts val="700"/>
              </a:spcBef>
              <a:spcAft>
                <a:spcPts val="0"/>
              </a:spcAft>
              <a:buClr>
                <a:schemeClr val="dk1"/>
              </a:buClr>
              <a:buSzPts val="1400"/>
              <a:buNone/>
              <a:defRPr sz="1400"/>
            </a:lvl9pPr>
          </a:lstStyle>
          <a:p/>
        </p:txBody>
      </p:sp>
      <p:sp>
        <p:nvSpPr>
          <p:cNvPr id="69" name="Google Shape;69;p17"/>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80110" y="511177"/>
            <a:ext cx="11041380" cy="18557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160"/>
              <a:buFont typeface="Calibri"/>
              <a:buNone/>
              <a:defRPr b="0" i="0" sz="616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80110" y="2555875"/>
            <a:ext cx="11041380" cy="6091873"/>
          </a:xfrm>
          <a:prstGeom prst="rect">
            <a:avLst/>
          </a:prstGeom>
          <a:noFill/>
          <a:ln>
            <a:noFill/>
          </a:ln>
        </p:spPr>
        <p:txBody>
          <a:bodyPr anchorCtr="0" anchor="t" bIns="45700" lIns="91425" spcFirstLastPara="1" rIns="91425" wrap="square" tIns="45700">
            <a:normAutofit/>
          </a:bodyPr>
          <a:lstStyle>
            <a:lvl1pPr indent="-477519" lvl="0" marL="457200" marR="0" rtl="0" algn="l">
              <a:lnSpc>
                <a:spcPct val="90000"/>
              </a:lnSpc>
              <a:spcBef>
                <a:spcPts val="1400"/>
              </a:spcBef>
              <a:spcAft>
                <a:spcPts val="0"/>
              </a:spcAft>
              <a:buClr>
                <a:schemeClr val="dk1"/>
              </a:buClr>
              <a:buSzPts val="3920"/>
              <a:buFont typeface="Arial"/>
              <a:buChar char="•"/>
              <a:defRPr b="0" i="0" sz="3920" u="none" cap="none" strike="noStrike">
                <a:solidFill>
                  <a:schemeClr val="dk1"/>
                </a:solidFill>
                <a:latin typeface="Calibri"/>
                <a:ea typeface="Calibri"/>
                <a:cs typeface="Calibri"/>
                <a:sym typeface="Calibri"/>
              </a:defRPr>
            </a:lvl1pPr>
            <a:lvl2pPr indent="-441960" lvl="1" marL="914400" marR="0" rtl="0" algn="l">
              <a:lnSpc>
                <a:spcPct val="90000"/>
              </a:lnSpc>
              <a:spcBef>
                <a:spcPts val="700"/>
              </a:spcBef>
              <a:spcAft>
                <a:spcPts val="0"/>
              </a:spcAft>
              <a:buClr>
                <a:schemeClr val="dk1"/>
              </a:buClr>
              <a:buSzPts val="3360"/>
              <a:buFont typeface="Arial"/>
              <a:buChar char="•"/>
              <a:defRPr b="0" i="0" sz="3359" u="none" cap="none" strike="noStrike">
                <a:solidFill>
                  <a:schemeClr val="dk1"/>
                </a:solidFill>
                <a:latin typeface="Calibri"/>
                <a:ea typeface="Calibri"/>
                <a:cs typeface="Calibri"/>
                <a:sym typeface="Calibri"/>
              </a:defRPr>
            </a:lvl2pPr>
            <a:lvl3pPr indent="-406400" lvl="2" marL="1371600" marR="0" rtl="0" algn="l">
              <a:lnSpc>
                <a:spcPct val="90000"/>
              </a:lnSpc>
              <a:spcBef>
                <a:spcPts val="7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3pPr>
            <a:lvl4pPr indent="-388619" lvl="3" marL="18288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4pPr>
            <a:lvl5pPr indent="-388620" lvl="4" marL="22860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5pPr>
            <a:lvl6pPr indent="-388620" lvl="5" marL="27432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6pPr>
            <a:lvl7pPr indent="-388620" lvl="6" marL="32004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7pPr>
            <a:lvl8pPr indent="-388620" lvl="7" marL="36576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8pPr>
            <a:lvl9pPr indent="-388620" lvl="8" marL="4114800" marR="0" rtl="0" algn="l">
              <a:lnSpc>
                <a:spcPct val="90000"/>
              </a:lnSpc>
              <a:spcBef>
                <a:spcPts val="700"/>
              </a:spcBef>
              <a:spcAft>
                <a:spcPts val="0"/>
              </a:spcAft>
              <a:buClr>
                <a:schemeClr val="dk1"/>
              </a:buClr>
              <a:buSzPts val="2520"/>
              <a:buFont typeface="Arial"/>
              <a:buChar char="•"/>
              <a:defRPr b="0" i="0" sz="252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880110" y="8898892"/>
            <a:ext cx="2880360" cy="5111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679"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4240530" y="8898892"/>
            <a:ext cx="4320540" cy="51117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679"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9041130" y="8898892"/>
            <a:ext cx="2880360" cy="51117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679" u="none" cap="none" strike="noStrike">
                <a:solidFill>
                  <a:srgbClr val="888888"/>
                </a:solidFill>
                <a:latin typeface="Calibri"/>
                <a:ea typeface="Calibri"/>
                <a:cs typeface="Calibri"/>
                <a:sym typeface="Calibri"/>
              </a:defRPr>
            </a:lvl1pPr>
            <a:lvl2pPr indent="0" lvl="1" marL="0" marR="0" rtl="0" algn="r">
              <a:spcBef>
                <a:spcPts val="0"/>
              </a:spcBef>
              <a:buNone/>
              <a:defRPr b="0" i="0" sz="1679" u="none" cap="none" strike="noStrike">
                <a:solidFill>
                  <a:srgbClr val="888888"/>
                </a:solidFill>
                <a:latin typeface="Calibri"/>
                <a:ea typeface="Calibri"/>
                <a:cs typeface="Calibri"/>
                <a:sym typeface="Calibri"/>
              </a:defRPr>
            </a:lvl2pPr>
            <a:lvl3pPr indent="0" lvl="2" marL="0" marR="0" rtl="0" algn="r">
              <a:spcBef>
                <a:spcPts val="0"/>
              </a:spcBef>
              <a:buNone/>
              <a:defRPr b="0" i="0" sz="1679" u="none" cap="none" strike="noStrike">
                <a:solidFill>
                  <a:srgbClr val="888888"/>
                </a:solidFill>
                <a:latin typeface="Calibri"/>
                <a:ea typeface="Calibri"/>
                <a:cs typeface="Calibri"/>
                <a:sym typeface="Calibri"/>
              </a:defRPr>
            </a:lvl3pPr>
            <a:lvl4pPr indent="0" lvl="3" marL="0" marR="0" rtl="0" algn="r">
              <a:spcBef>
                <a:spcPts val="0"/>
              </a:spcBef>
              <a:buNone/>
              <a:defRPr b="0" i="0" sz="1679" u="none" cap="none" strike="noStrike">
                <a:solidFill>
                  <a:srgbClr val="888888"/>
                </a:solidFill>
                <a:latin typeface="Calibri"/>
                <a:ea typeface="Calibri"/>
                <a:cs typeface="Calibri"/>
                <a:sym typeface="Calibri"/>
              </a:defRPr>
            </a:lvl4pPr>
            <a:lvl5pPr indent="0" lvl="4" marL="0" marR="0" rtl="0" algn="r">
              <a:spcBef>
                <a:spcPts val="0"/>
              </a:spcBef>
              <a:buNone/>
              <a:defRPr b="0" i="0" sz="1679" u="none" cap="none" strike="noStrike">
                <a:solidFill>
                  <a:srgbClr val="888888"/>
                </a:solidFill>
                <a:latin typeface="Calibri"/>
                <a:ea typeface="Calibri"/>
                <a:cs typeface="Calibri"/>
                <a:sym typeface="Calibri"/>
              </a:defRPr>
            </a:lvl5pPr>
            <a:lvl6pPr indent="0" lvl="5" marL="0" marR="0" rtl="0" algn="r">
              <a:spcBef>
                <a:spcPts val="0"/>
              </a:spcBef>
              <a:buNone/>
              <a:defRPr b="0" i="0" sz="1679" u="none" cap="none" strike="noStrike">
                <a:solidFill>
                  <a:srgbClr val="888888"/>
                </a:solidFill>
                <a:latin typeface="Calibri"/>
                <a:ea typeface="Calibri"/>
                <a:cs typeface="Calibri"/>
                <a:sym typeface="Calibri"/>
              </a:defRPr>
            </a:lvl6pPr>
            <a:lvl7pPr indent="0" lvl="6" marL="0" marR="0" rtl="0" algn="r">
              <a:spcBef>
                <a:spcPts val="0"/>
              </a:spcBef>
              <a:buNone/>
              <a:defRPr b="0" i="0" sz="1679" u="none" cap="none" strike="noStrike">
                <a:solidFill>
                  <a:srgbClr val="888888"/>
                </a:solidFill>
                <a:latin typeface="Calibri"/>
                <a:ea typeface="Calibri"/>
                <a:cs typeface="Calibri"/>
                <a:sym typeface="Calibri"/>
              </a:defRPr>
            </a:lvl7pPr>
            <a:lvl8pPr indent="0" lvl="7" marL="0" marR="0" rtl="0" algn="r">
              <a:spcBef>
                <a:spcPts val="0"/>
              </a:spcBef>
              <a:buNone/>
              <a:defRPr b="0" i="0" sz="1679" u="none" cap="none" strike="noStrike">
                <a:solidFill>
                  <a:srgbClr val="888888"/>
                </a:solidFill>
                <a:latin typeface="Calibri"/>
                <a:ea typeface="Calibri"/>
                <a:cs typeface="Calibri"/>
                <a:sym typeface="Calibri"/>
              </a:defRPr>
            </a:lvl8pPr>
            <a:lvl9pPr indent="0" lvl="8" marL="0" marR="0" rtl="0" algn="r">
              <a:spcBef>
                <a:spcPts val="0"/>
              </a:spcBef>
              <a:buNone/>
              <a:defRPr b="0" i="0" sz="1679"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
          <p:cNvSpPr/>
          <p:nvPr/>
        </p:nvSpPr>
        <p:spPr>
          <a:xfrm>
            <a:off x="74142" y="34676"/>
            <a:ext cx="12678506" cy="688729"/>
          </a:xfrm>
          <a:prstGeom prst="flowChartProcess">
            <a:avLst/>
          </a:prstGeom>
          <a:solidFill>
            <a:srgbClr val="FFF2CC"/>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2000" u="none" cap="none" strike="noStrike">
                <a:solidFill>
                  <a:schemeClr val="dk1"/>
                </a:solidFill>
                <a:latin typeface="Calibri"/>
                <a:ea typeface="Calibri"/>
                <a:cs typeface="Calibri"/>
                <a:sym typeface="Calibri"/>
              </a:rPr>
              <a:t>RO21 – </a:t>
            </a:r>
            <a:r>
              <a:rPr b="0" i="0" lang="en-GB" sz="2000" u="none" cap="none" strike="noStrike">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i="0" lang="en-GB" sz="2000" u="none" cap="none" strike="noStrike">
                <a:solidFill>
                  <a:schemeClr val="dk1"/>
                </a:solidFill>
                <a:latin typeface="Calibri"/>
                <a:ea typeface="Calibri"/>
                <a:cs typeface="Calibri"/>
                <a:sym typeface="Calibri"/>
              </a:rPr>
              <a:t>LO3: Understand how legislation impacts on care setting</a:t>
            </a:r>
            <a:endParaRPr b="1" i="0" sz="2800" u="none" cap="none" strike="noStrike">
              <a:solidFill>
                <a:schemeClr val="dk1"/>
              </a:solidFill>
              <a:latin typeface="Calibri"/>
              <a:ea typeface="Calibri"/>
              <a:cs typeface="Calibri"/>
              <a:sym typeface="Calibri"/>
            </a:endParaRPr>
          </a:p>
        </p:txBody>
      </p:sp>
      <p:sp>
        <p:nvSpPr>
          <p:cNvPr id="89" name="Google Shape;89;p1"/>
          <p:cNvSpPr/>
          <p:nvPr/>
        </p:nvSpPr>
        <p:spPr>
          <a:xfrm>
            <a:off x="4632989" y="6506121"/>
            <a:ext cx="3412036" cy="1922961"/>
          </a:xfrm>
          <a:prstGeom prst="roundRect">
            <a:avLst>
              <a:gd fmla="val 16667" name="adj"/>
            </a:avLst>
          </a:prstGeom>
          <a:solidFill>
            <a:srgbClr val="CCCCFF"/>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1600" u="none" cap="none" strike="noStrike">
                <a:solidFill>
                  <a:srgbClr val="FF0000"/>
                </a:solidFill>
                <a:latin typeface="Calibri"/>
                <a:ea typeface="Calibri"/>
                <a:cs typeface="Calibri"/>
                <a:sym typeface="Calibri"/>
              </a:rPr>
              <a:t>CHOICE </a:t>
            </a:r>
            <a:endParaRPr/>
          </a:p>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Residents should be given a choice of food, what to wear, to take part in activities and whether or not to receive treatment.  This will make them feel empowered, valued and respected.</a:t>
            </a:r>
            <a:endParaRPr/>
          </a:p>
        </p:txBody>
      </p:sp>
      <p:sp>
        <p:nvSpPr>
          <p:cNvPr id="90" name="Google Shape;90;p1"/>
          <p:cNvSpPr/>
          <p:nvPr/>
        </p:nvSpPr>
        <p:spPr>
          <a:xfrm>
            <a:off x="486715" y="6831655"/>
            <a:ext cx="3554154" cy="2104724"/>
          </a:xfrm>
          <a:prstGeom prst="roundRect">
            <a:avLst>
              <a:gd fmla="val 16667" name="adj"/>
            </a:avLst>
          </a:prstGeom>
          <a:solidFill>
            <a:srgbClr val="00FF99"/>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CONFIDENTIALITY</a:t>
            </a:r>
            <a:endParaRPr/>
          </a:p>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Promote trust and confidence within service providers   They should keep the personal information, medical information about their resident private .  It must met the Data Protection Act.  </a:t>
            </a:r>
            <a:endParaRPr/>
          </a:p>
        </p:txBody>
      </p:sp>
      <p:sp>
        <p:nvSpPr>
          <p:cNvPr id="91" name="Google Shape;91;p1"/>
          <p:cNvSpPr/>
          <p:nvPr/>
        </p:nvSpPr>
        <p:spPr>
          <a:xfrm>
            <a:off x="486715" y="1067299"/>
            <a:ext cx="3867547" cy="2400752"/>
          </a:xfrm>
          <a:prstGeom prst="roundRect">
            <a:avLst>
              <a:gd fmla="val 16667" name="adj"/>
            </a:avLst>
          </a:prstGeom>
          <a:solidFill>
            <a:srgbClr val="FFF2CC"/>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1600" u="none" cap="none" strike="noStrike">
                <a:solidFill>
                  <a:srgbClr val="FF0000"/>
                </a:solidFill>
                <a:latin typeface="Calibri"/>
                <a:ea typeface="Calibri"/>
                <a:cs typeface="Calibri"/>
                <a:sym typeface="Calibri"/>
              </a:rPr>
              <a:t>EQUAL AND FAIR TREATMENT</a:t>
            </a:r>
            <a:endParaRPr/>
          </a:p>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In a care home all patients have the right to equal and fair treatment;  this includes access to the same treatment as other patients in the care home, regardless of their race, religion or other lifestyle choice/  this will help make all patients feel valued and respected.</a:t>
            </a:r>
            <a:endParaRPr/>
          </a:p>
        </p:txBody>
      </p:sp>
      <p:sp>
        <p:nvSpPr>
          <p:cNvPr id="92" name="Google Shape;92;p1"/>
          <p:cNvSpPr/>
          <p:nvPr/>
        </p:nvSpPr>
        <p:spPr>
          <a:xfrm>
            <a:off x="8040118" y="1096491"/>
            <a:ext cx="4280121" cy="2417224"/>
          </a:xfrm>
          <a:prstGeom prst="roundRect">
            <a:avLst>
              <a:gd fmla="val 16667" name="adj"/>
            </a:avLst>
          </a:prstGeom>
          <a:solidFill>
            <a:srgbClr val="CCFFFF"/>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CONSULTATION</a:t>
            </a:r>
            <a:endParaRPr b="1" i="0" sz="1600" u="none" cap="none" strike="noStrike">
              <a:solidFill>
                <a:srgbClr val="FF0000"/>
              </a:solidFill>
              <a:latin typeface="Calibri"/>
              <a:ea typeface="Calibri"/>
              <a:cs typeface="Calibri"/>
              <a:sym typeface="Calibri"/>
            </a:endParaRPr>
          </a:p>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Residents should be consulted on decisions made about their care, they should be able to give their views and opinions and this should be respected. If they cant speak on their own behalf an advocate should be made available.  This person can be a friend or family member; promoting trust and confidence.  </a:t>
            </a:r>
            <a:endParaRPr/>
          </a:p>
          <a:p>
            <a:pPr indent="0" lvl="0" marL="0" marR="0" rtl="0" algn="ctr">
              <a:spcBef>
                <a:spcPts val="0"/>
              </a:spcBef>
              <a:spcAft>
                <a:spcPts val="0"/>
              </a:spcAft>
              <a:buNone/>
            </a:pPr>
            <a:r>
              <a:t/>
            </a:r>
            <a:endParaRPr b="0" i="0" sz="1400" u="none" cap="none" strike="noStrike">
              <a:solidFill>
                <a:schemeClr val="dk1"/>
              </a:solidFill>
              <a:latin typeface="Calibri"/>
              <a:ea typeface="Calibri"/>
              <a:cs typeface="Calibri"/>
              <a:sym typeface="Calibri"/>
            </a:endParaRPr>
          </a:p>
        </p:txBody>
      </p:sp>
      <p:cxnSp>
        <p:nvCxnSpPr>
          <p:cNvPr id="93" name="Google Shape;93;p1"/>
          <p:cNvCxnSpPr>
            <a:stCxn id="94" idx="2"/>
            <a:endCxn id="89" idx="0"/>
          </p:cNvCxnSpPr>
          <p:nvPr/>
        </p:nvCxnSpPr>
        <p:spPr>
          <a:xfrm>
            <a:off x="6339006" y="5370175"/>
            <a:ext cx="0" cy="1135800"/>
          </a:xfrm>
          <a:prstGeom prst="straightConnector1">
            <a:avLst/>
          </a:prstGeom>
          <a:noFill/>
          <a:ln cap="flat" cmpd="sng" w="28575">
            <a:solidFill>
              <a:schemeClr val="dk1"/>
            </a:solidFill>
            <a:prstDash val="solid"/>
            <a:miter lim="800000"/>
            <a:headEnd len="sm" w="sm" type="none"/>
            <a:tailEnd len="med" w="med" type="triangle"/>
          </a:ln>
        </p:spPr>
      </p:cxnSp>
      <p:cxnSp>
        <p:nvCxnSpPr>
          <p:cNvPr id="95" name="Google Shape;95;p1"/>
          <p:cNvCxnSpPr>
            <a:stCxn id="94" idx="3"/>
            <a:endCxn id="96" idx="0"/>
          </p:cNvCxnSpPr>
          <p:nvPr/>
        </p:nvCxnSpPr>
        <p:spPr>
          <a:xfrm>
            <a:off x="7548681" y="4516031"/>
            <a:ext cx="3022200" cy="1990200"/>
          </a:xfrm>
          <a:prstGeom prst="straightConnector1">
            <a:avLst/>
          </a:prstGeom>
          <a:noFill/>
          <a:ln cap="flat" cmpd="sng" w="28575">
            <a:solidFill>
              <a:schemeClr val="dk1"/>
            </a:solidFill>
            <a:prstDash val="solid"/>
            <a:miter lim="800000"/>
            <a:headEnd len="sm" w="sm" type="none"/>
            <a:tailEnd len="med" w="med" type="triangle"/>
          </a:ln>
        </p:spPr>
      </p:cxnSp>
      <p:cxnSp>
        <p:nvCxnSpPr>
          <p:cNvPr id="97" name="Google Shape;97;p1"/>
          <p:cNvCxnSpPr>
            <a:stCxn id="94" idx="3"/>
            <a:endCxn id="92" idx="2"/>
          </p:cNvCxnSpPr>
          <p:nvPr/>
        </p:nvCxnSpPr>
        <p:spPr>
          <a:xfrm flipH="1" rot="10800000">
            <a:off x="7548681" y="3513731"/>
            <a:ext cx="2631600" cy="1002300"/>
          </a:xfrm>
          <a:prstGeom prst="straightConnector1">
            <a:avLst/>
          </a:prstGeom>
          <a:noFill/>
          <a:ln cap="flat" cmpd="sng" w="28575">
            <a:solidFill>
              <a:schemeClr val="dk1"/>
            </a:solidFill>
            <a:prstDash val="solid"/>
            <a:miter lim="800000"/>
            <a:headEnd len="sm" w="sm" type="none"/>
            <a:tailEnd len="med" w="med" type="triangle"/>
          </a:ln>
        </p:spPr>
      </p:cxnSp>
      <p:cxnSp>
        <p:nvCxnSpPr>
          <p:cNvPr id="98" name="Google Shape;98;p1"/>
          <p:cNvCxnSpPr>
            <a:stCxn id="94" idx="1"/>
            <a:endCxn id="91" idx="2"/>
          </p:cNvCxnSpPr>
          <p:nvPr/>
        </p:nvCxnSpPr>
        <p:spPr>
          <a:xfrm rot="10800000">
            <a:off x="2420631" y="3468131"/>
            <a:ext cx="2708700" cy="1047900"/>
          </a:xfrm>
          <a:prstGeom prst="straightConnector1">
            <a:avLst/>
          </a:prstGeom>
          <a:noFill/>
          <a:ln cap="flat" cmpd="sng" w="28575">
            <a:solidFill>
              <a:schemeClr val="dk1"/>
            </a:solidFill>
            <a:prstDash val="solid"/>
            <a:miter lim="800000"/>
            <a:headEnd len="sm" w="sm" type="none"/>
            <a:tailEnd len="med" w="med" type="triangle"/>
          </a:ln>
        </p:spPr>
      </p:cxnSp>
      <p:grpSp>
        <p:nvGrpSpPr>
          <p:cNvPr id="99" name="Google Shape;99;p1"/>
          <p:cNvGrpSpPr/>
          <p:nvPr/>
        </p:nvGrpSpPr>
        <p:grpSpPr>
          <a:xfrm>
            <a:off x="4895855" y="3224968"/>
            <a:ext cx="2886303" cy="2145207"/>
            <a:chOff x="7748198" y="2418202"/>
            <a:chExt cx="2886303" cy="2145207"/>
          </a:xfrm>
        </p:grpSpPr>
        <p:sp>
          <p:nvSpPr>
            <p:cNvPr id="100" name="Google Shape;100;p1"/>
            <p:cNvSpPr/>
            <p:nvPr/>
          </p:nvSpPr>
          <p:spPr>
            <a:xfrm>
              <a:off x="7748198" y="2418202"/>
              <a:ext cx="2886303" cy="338554"/>
            </a:xfrm>
            <a:prstGeom prst="rect">
              <a:avLst/>
            </a:prstGeom>
            <a:solidFill>
              <a:srgbClr val="DDEAF6"/>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600" u="none" cap="none" strike="noStrike">
                  <a:solidFill>
                    <a:schemeClr val="dk1"/>
                  </a:solidFill>
                  <a:latin typeface="Calibri"/>
                  <a:ea typeface="Calibri"/>
                  <a:cs typeface="Calibri"/>
                  <a:sym typeface="Calibri"/>
                </a:rPr>
                <a:t>Rights in Elderly in a Care Home</a:t>
              </a:r>
              <a:endParaRPr/>
            </a:p>
          </p:txBody>
        </p:sp>
        <p:pic>
          <p:nvPicPr>
            <p:cNvPr id="94" name="Google Shape;94;p1"/>
            <p:cNvPicPr preferRelativeResize="0"/>
            <p:nvPr/>
          </p:nvPicPr>
          <p:blipFill rotWithShape="1">
            <a:blip r:embed="rId3">
              <a:alphaModFix/>
            </a:blip>
            <a:srcRect b="9420" l="0" r="0" t="0"/>
            <a:stretch/>
          </p:blipFill>
          <p:spPr>
            <a:xfrm>
              <a:off x="7981674" y="2855121"/>
              <a:ext cx="2419350" cy="1708288"/>
            </a:xfrm>
            <a:prstGeom prst="rect">
              <a:avLst/>
            </a:prstGeom>
            <a:noFill/>
            <a:ln cap="flat" cmpd="sng" w="9525">
              <a:solidFill>
                <a:schemeClr val="dk1"/>
              </a:solidFill>
              <a:prstDash val="solid"/>
              <a:round/>
              <a:headEnd len="sm" w="sm" type="none"/>
              <a:tailEnd len="sm" w="sm" type="none"/>
            </a:ln>
          </p:spPr>
        </p:pic>
      </p:grpSp>
      <p:sp>
        <p:nvSpPr>
          <p:cNvPr id="96" name="Google Shape;96;p1"/>
          <p:cNvSpPr/>
          <p:nvPr/>
        </p:nvSpPr>
        <p:spPr>
          <a:xfrm>
            <a:off x="8637145" y="6506121"/>
            <a:ext cx="3867547" cy="2477810"/>
          </a:xfrm>
          <a:prstGeom prst="roundRect">
            <a:avLst>
              <a:gd fmla="val 16667" name="adj"/>
            </a:avLst>
          </a:prstGeom>
          <a:solidFill>
            <a:srgbClr val="FFCC99"/>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1600" u="none" cap="none" strike="noStrike">
                <a:solidFill>
                  <a:srgbClr val="FF0000"/>
                </a:solidFill>
                <a:latin typeface="Calibri"/>
                <a:ea typeface="Calibri"/>
                <a:cs typeface="Calibri"/>
                <a:sym typeface="Calibri"/>
              </a:rPr>
              <a:t>PROTECTION FROM HARM AND ABUSE</a:t>
            </a:r>
            <a:endParaRPr/>
          </a:p>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Every patient/resident should all feel safe and secure.  Bad practice from carers can cause harm to the patients; it is their responsibility under the Health and Safety AT Work Act to provide a safe environment and to make sure that all patients are free from harm. </a:t>
            </a:r>
            <a:endParaRPr/>
          </a:p>
        </p:txBody>
      </p:sp>
      <p:cxnSp>
        <p:nvCxnSpPr>
          <p:cNvPr id="101" name="Google Shape;101;p1"/>
          <p:cNvCxnSpPr>
            <a:stCxn id="94" idx="1"/>
            <a:endCxn id="90" idx="0"/>
          </p:cNvCxnSpPr>
          <p:nvPr/>
        </p:nvCxnSpPr>
        <p:spPr>
          <a:xfrm flipH="1">
            <a:off x="2263731" y="4516031"/>
            <a:ext cx="2865600" cy="2315700"/>
          </a:xfrm>
          <a:prstGeom prst="straightConnector1">
            <a:avLst/>
          </a:prstGeom>
          <a:noFill/>
          <a:ln cap="flat" cmpd="sng" w="28575">
            <a:solidFill>
              <a:schemeClr val="dk1"/>
            </a:solidFill>
            <a:prstDash val="solid"/>
            <a:miter lim="800000"/>
            <a:headEnd len="sm" w="sm" type="none"/>
            <a:tailEnd len="med" w="med" type="triangl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2000" u="none" cap="none" strike="noStrike">
                <a:solidFill>
                  <a:schemeClr val="dk1"/>
                </a:solidFill>
                <a:latin typeface="Calibri"/>
                <a:ea typeface="Calibri"/>
                <a:cs typeface="Calibri"/>
                <a:sym typeface="Calibri"/>
              </a:rPr>
              <a:t>RO21 – </a:t>
            </a:r>
            <a:r>
              <a:rPr b="0" i="0" lang="en-GB" sz="2000" u="none" cap="none" strike="noStrike">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i="0" lang="en-GB" sz="2000" u="none" cap="none" strike="noStrike">
                <a:solidFill>
                  <a:schemeClr val="dk1"/>
                </a:solidFill>
                <a:latin typeface="Calibri"/>
                <a:ea typeface="Calibri"/>
                <a:cs typeface="Calibri"/>
                <a:sym typeface="Calibri"/>
              </a:rPr>
              <a:t>LO3: Understand how legislation impacts on care settings</a:t>
            </a:r>
            <a:endParaRPr b="1" i="0" sz="2800" u="none" cap="none" strike="noStrike">
              <a:solidFill>
                <a:schemeClr val="dk1"/>
              </a:solidFill>
              <a:latin typeface="Calibri"/>
              <a:ea typeface="Calibri"/>
              <a:cs typeface="Calibri"/>
              <a:sym typeface="Calibri"/>
            </a:endParaRPr>
          </a:p>
        </p:txBody>
      </p:sp>
      <p:sp>
        <p:nvSpPr>
          <p:cNvPr id="107" name="Google Shape;107;p2"/>
          <p:cNvSpPr/>
          <p:nvPr/>
        </p:nvSpPr>
        <p:spPr>
          <a:xfrm>
            <a:off x="7220164" y="1215647"/>
            <a:ext cx="3612037" cy="646986"/>
          </a:xfrm>
          <a:prstGeom prst="roundRect">
            <a:avLst>
              <a:gd fmla="val 16667" name="adj"/>
            </a:avLst>
          </a:prstGeom>
          <a:solidFill>
            <a:srgbClr val="FFFF00"/>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2000" u="none" cap="none" strike="noStrike">
                <a:solidFill>
                  <a:schemeClr val="dk1"/>
                </a:solidFill>
                <a:latin typeface="Calibri"/>
                <a:ea typeface="Calibri"/>
                <a:cs typeface="Calibri"/>
                <a:sym typeface="Calibri"/>
              </a:rPr>
              <a:t>Equality Act 2010</a:t>
            </a:r>
            <a:endParaRPr/>
          </a:p>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Everyone except children (they have their own law)</a:t>
            </a:r>
            <a:endParaRPr/>
          </a:p>
        </p:txBody>
      </p:sp>
      <p:sp>
        <p:nvSpPr>
          <p:cNvPr id="108" name="Google Shape;108;p2"/>
          <p:cNvSpPr/>
          <p:nvPr/>
        </p:nvSpPr>
        <p:spPr>
          <a:xfrm>
            <a:off x="7860511" y="2306253"/>
            <a:ext cx="4103844"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600" u="none" cap="none" strike="noStrike">
                <a:solidFill>
                  <a:srgbClr val="FF0000"/>
                </a:solidFill>
                <a:latin typeface="Calibri"/>
                <a:ea typeface="Calibri"/>
                <a:cs typeface="Calibri"/>
                <a:sym typeface="Calibri"/>
              </a:rPr>
              <a:t>You're protected form discrimination</a:t>
            </a:r>
            <a:endParaRPr/>
          </a:p>
        </p:txBody>
      </p:sp>
      <p:sp>
        <p:nvSpPr>
          <p:cNvPr id="109" name="Google Shape;109;p2"/>
          <p:cNvSpPr/>
          <p:nvPr/>
        </p:nvSpPr>
        <p:spPr>
          <a:xfrm>
            <a:off x="11008731" y="4400612"/>
            <a:ext cx="1063095"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600" u="none" cap="none" strike="noStrike">
                <a:solidFill>
                  <a:schemeClr val="dk1"/>
                </a:solidFill>
                <a:latin typeface="Calibri"/>
                <a:ea typeface="Calibri"/>
                <a:cs typeface="Calibri"/>
                <a:sym typeface="Calibri"/>
              </a:rPr>
              <a:t>At work</a:t>
            </a:r>
            <a:endParaRPr/>
          </a:p>
        </p:txBody>
      </p:sp>
      <p:sp>
        <p:nvSpPr>
          <p:cNvPr id="110" name="Google Shape;110;p2"/>
          <p:cNvSpPr/>
          <p:nvPr/>
        </p:nvSpPr>
        <p:spPr>
          <a:xfrm>
            <a:off x="9431097" y="5672419"/>
            <a:ext cx="1354802"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In education</a:t>
            </a:r>
            <a:endParaRPr/>
          </a:p>
        </p:txBody>
      </p:sp>
      <p:sp>
        <p:nvSpPr>
          <p:cNvPr id="111" name="Google Shape;111;p2"/>
          <p:cNvSpPr/>
          <p:nvPr/>
        </p:nvSpPr>
        <p:spPr>
          <a:xfrm>
            <a:off x="10832201" y="6028350"/>
            <a:ext cx="1353259" cy="646985"/>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As a consumer</a:t>
            </a:r>
            <a:endParaRPr/>
          </a:p>
        </p:txBody>
      </p:sp>
      <p:sp>
        <p:nvSpPr>
          <p:cNvPr id="112" name="Google Shape;112;p2"/>
          <p:cNvSpPr/>
          <p:nvPr/>
        </p:nvSpPr>
        <p:spPr>
          <a:xfrm>
            <a:off x="7975215" y="6320758"/>
            <a:ext cx="1685893" cy="646985"/>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When using public services</a:t>
            </a:r>
            <a:endParaRPr/>
          </a:p>
        </p:txBody>
      </p:sp>
      <p:cxnSp>
        <p:nvCxnSpPr>
          <p:cNvPr id="113" name="Google Shape;113;p2"/>
          <p:cNvCxnSpPr>
            <a:stCxn id="108" idx="2"/>
            <a:endCxn id="109" idx="0"/>
          </p:cNvCxnSpPr>
          <p:nvPr/>
        </p:nvCxnSpPr>
        <p:spPr>
          <a:xfrm>
            <a:off x="9912433" y="2680824"/>
            <a:ext cx="1627800" cy="1719900"/>
          </a:xfrm>
          <a:prstGeom prst="straightConnector1">
            <a:avLst/>
          </a:prstGeom>
          <a:noFill/>
          <a:ln cap="flat" cmpd="sng" w="9525">
            <a:solidFill>
              <a:srgbClr val="FF0000"/>
            </a:solidFill>
            <a:prstDash val="solid"/>
            <a:miter lim="800000"/>
            <a:headEnd len="sm" w="sm" type="none"/>
            <a:tailEnd len="med" w="med" type="triangle"/>
          </a:ln>
        </p:spPr>
      </p:cxnSp>
      <p:cxnSp>
        <p:nvCxnSpPr>
          <p:cNvPr id="114" name="Google Shape;114;p2"/>
          <p:cNvCxnSpPr>
            <a:stCxn id="108" idx="2"/>
            <a:endCxn id="110" idx="0"/>
          </p:cNvCxnSpPr>
          <p:nvPr/>
        </p:nvCxnSpPr>
        <p:spPr>
          <a:xfrm>
            <a:off x="9912433" y="2680824"/>
            <a:ext cx="196200" cy="2991600"/>
          </a:xfrm>
          <a:prstGeom prst="straightConnector1">
            <a:avLst/>
          </a:prstGeom>
          <a:noFill/>
          <a:ln cap="flat" cmpd="sng" w="9525">
            <a:solidFill>
              <a:srgbClr val="FF0000"/>
            </a:solidFill>
            <a:prstDash val="solid"/>
            <a:miter lim="800000"/>
            <a:headEnd len="sm" w="sm" type="none"/>
            <a:tailEnd len="med" w="med" type="triangle"/>
          </a:ln>
        </p:spPr>
      </p:cxnSp>
      <p:cxnSp>
        <p:nvCxnSpPr>
          <p:cNvPr id="115" name="Google Shape;115;p2"/>
          <p:cNvCxnSpPr>
            <a:stCxn id="108" idx="2"/>
            <a:endCxn id="116" idx="3"/>
          </p:cNvCxnSpPr>
          <p:nvPr/>
        </p:nvCxnSpPr>
        <p:spPr>
          <a:xfrm flipH="1">
            <a:off x="8394133" y="2680824"/>
            <a:ext cx="1518300" cy="1666500"/>
          </a:xfrm>
          <a:prstGeom prst="straightConnector1">
            <a:avLst/>
          </a:prstGeom>
          <a:noFill/>
          <a:ln cap="flat" cmpd="sng" w="9525">
            <a:solidFill>
              <a:srgbClr val="FF0000"/>
            </a:solidFill>
            <a:prstDash val="solid"/>
            <a:miter lim="800000"/>
            <a:headEnd len="sm" w="sm" type="none"/>
            <a:tailEnd len="med" w="med" type="triangle"/>
          </a:ln>
        </p:spPr>
      </p:cxnSp>
      <p:cxnSp>
        <p:nvCxnSpPr>
          <p:cNvPr id="117" name="Google Shape;117;p2"/>
          <p:cNvCxnSpPr>
            <a:stCxn id="108" idx="2"/>
            <a:endCxn id="111" idx="0"/>
          </p:cNvCxnSpPr>
          <p:nvPr/>
        </p:nvCxnSpPr>
        <p:spPr>
          <a:xfrm>
            <a:off x="9912433" y="2680824"/>
            <a:ext cx="1596300" cy="3347400"/>
          </a:xfrm>
          <a:prstGeom prst="straightConnector1">
            <a:avLst/>
          </a:prstGeom>
          <a:noFill/>
          <a:ln cap="flat" cmpd="sng" w="9525">
            <a:solidFill>
              <a:srgbClr val="FF0000"/>
            </a:solidFill>
            <a:prstDash val="solid"/>
            <a:miter lim="800000"/>
            <a:headEnd len="sm" w="sm" type="none"/>
            <a:tailEnd len="med" w="med" type="triangle"/>
          </a:ln>
        </p:spPr>
      </p:cxnSp>
      <p:cxnSp>
        <p:nvCxnSpPr>
          <p:cNvPr id="118" name="Google Shape;118;p2"/>
          <p:cNvCxnSpPr>
            <a:stCxn id="107" idx="2"/>
            <a:endCxn id="108" idx="0"/>
          </p:cNvCxnSpPr>
          <p:nvPr/>
        </p:nvCxnSpPr>
        <p:spPr>
          <a:xfrm>
            <a:off x="9026182" y="1862633"/>
            <a:ext cx="886200" cy="443700"/>
          </a:xfrm>
          <a:prstGeom prst="straightConnector1">
            <a:avLst/>
          </a:prstGeom>
          <a:noFill/>
          <a:ln cap="flat" cmpd="sng" w="9525">
            <a:solidFill>
              <a:schemeClr val="dk1"/>
            </a:solidFill>
            <a:prstDash val="solid"/>
            <a:miter lim="800000"/>
            <a:headEnd len="sm" w="sm" type="none"/>
            <a:tailEnd len="med" w="med" type="triangle"/>
          </a:ln>
        </p:spPr>
      </p:cxnSp>
      <p:sp>
        <p:nvSpPr>
          <p:cNvPr id="119" name="Google Shape;119;p2"/>
          <p:cNvSpPr/>
          <p:nvPr/>
        </p:nvSpPr>
        <p:spPr>
          <a:xfrm>
            <a:off x="653788" y="1436628"/>
            <a:ext cx="4686251" cy="766256"/>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7030A0"/>
                </a:solidFill>
                <a:latin typeface="Calibri"/>
                <a:ea typeface="Calibri"/>
                <a:cs typeface="Calibri"/>
                <a:sym typeface="Calibri"/>
              </a:rPr>
              <a:t>Legally protects people from discrimination in the workplace and in society</a:t>
            </a:r>
            <a:endParaRPr/>
          </a:p>
        </p:txBody>
      </p:sp>
      <p:sp>
        <p:nvSpPr>
          <p:cNvPr id="120" name="Google Shape;120;p2"/>
          <p:cNvSpPr/>
          <p:nvPr/>
        </p:nvSpPr>
        <p:spPr>
          <a:xfrm>
            <a:off x="3615399" y="3129762"/>
            <a:ext cx="1928800" cy="91940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Types of discrimination it protects against:</a:t>
            </a:r>
            <a:endParaRPr/>
          </a:p>
        </p:txBody>
      </p:sp>
      <p:sp>
        <p:nvSpPr>
          <p:cNvPr id="121" name="Google Shape;121;p2"/>
          <p:cNvSpPr/>
          <p:nvPr/>
        </p:nvSpPr>
        <p:spPr>
          <a:xfrm>
            <a:off x="3698830" y="4569733"/>
            <a:ext cx="1063095"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Age</a:t>
            </a:r>
            <a:endParaRPr/>
          </a:p>
        </p:txBody>
      </p:sp>
      <p:sp>
        <p:nvSpPr>
          <p:cNvPr id="122" name="Google Shape;122;p2"/>
          <p:cNvSpPr/>
          <p:nvPr/>
        </p:nvSpPr>
        <p:spPr>
          <a:xfrm>
            <a:off x="5722938" y="2416891"/>
            <a:ext cx="1804885" cy="646986"/>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Gender reassignment</a:t>
            </a:r>
            <a:endParaRPr/>
          </a:p>
        </p:txBody>
      </p:sp>
      <p:sp>
        <p:nvSpPr>
          <p:cNvPr id="123" name="Google Shape;123;p2"/>
          <p:cNvSpPr/>
          <p:nvPr/>
        </p:nvSpPr>
        <p:spPr>
          <a:xfrm>
            <a:off x="1687668" y="6228702"/>
            <a:ext cx="2636681" cy="646986"/>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Race including colour, nationality, ethnicity</a:t>
            </a:r>
            <a:endParaRPr/>
          </a:p>
        </p:txBody>
      </p:sp>
      <p:sp>
        <p:nvSpPr>
          <p:cNvPr id="124" name="Google Shape;124;p2"/>
          <p:cNvSpPr/>
          <p:nvPr/>
        </p:nvSpPr>
        <p:spPr>
          <a:xfrm>
            <a:off x="3436660" y="5348900"/>
            <a:ext cx="2014201" cy="646986"/>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Being pregnant or on maternity leave</a:t>
            </a:r>
            <a:endParaRPr/>
          </a:p>
        </p:txBody>
      </p:sp>
      <p:sp>
        <p:nvSpPr>
          <p:cNvPr id="125" name="Google Shape;125;p2"/>
          <p:cNvSpPr/>
          <p:nvPr/>
        </p:nvSpPr>
        <p:spPr>
          <a:xfrm>
            <a:off x="361747" y="3614329"/>
            <a:ext cx="1579987" cy="646986"/>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Sexual orientation</a:t>
            </a:r>
            <a:endParaRPr/>
          </a:p>
        </p:txBody>
      </p:sp>
      <p:sp>
        <p:nvSpPr>
          <p:cNvPr id="126" name="Google Shape;126;p2"/>
          <p:cNvSpPr/>
          <p:nvPr/>
        </p:nvSpPr>
        <p:spPr>
          <a:xfrm>
            <a:off x="346266" y="2757279"/>
            <a:ext cx="1063099"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Gender</a:t>
            </a:r>
            <a:endParaRPr/>
          </a:p>
        </p:txBody>
      </p:sp>
      <p:cxnSp>
        <p:nvCxnSpPr>
          <p:cNvPr id="127" name="Google Shape;127;p2"/>
          <p:cNvCxnSpPr>
            <a:stCxn id="119" idx="2"/>
            <a:endCxn id="126" idx="0"/>
          </p:cNvCxnSpPr>
          <p:nvPr/>
        </p:nvCxnSpPr>
        <p:spPr>
          <a:xfrm flipH="1">
            <a:off x="877714" y="2202884"/>
            <a:ext cx="2119200" cy="554400"/>
          </a:xfrm>
          <a:prstGeom prst="straightConnector1">
            <a:avLst/>
          </a:prstGeom>
          <a:noFill/>
          <a:ln cap="flat" cmpd="sng" w="9525">
            <a:solidFill>
              <a:schemeClr val="dk1"/>
            </a:solidFill>
            <a:prstDash val="solid"/>
            <a:miter lim="800000"/>
            <a:headEnd len="sm" w="sm" type="none"/>
            <a:tailEnd len="med" w="med" type="triangle"/>
          </a:ln>
        </p:spPr>
      </p:cxnSp>
      <p:cxnSp>
        <p:nvCxnSpPr>
          <p:cNvPr id="128" name="Google Shape;128;p2"/>
          <p:cNvCxnSpPr>
            <a:stCxn id="119" idx="2"/>
            <a:endCxn id="125" idx="0"/>
          </p:cNvCxnSpPr>
          <p:nvPr/>
        </p:nvCxnSpPr>
        <p:spPr>
          <a:xfrm flipH="1">
            <a:off x="1151614" y="2202884"/>
            <a:ext cx="1845300" cy="1411500"/>
          </a:xfrm>
          <a:prstGeom prst="straightConnector1">
            <a:avLst/>
          </a:prstGeom>
          <a:noFill/>
          <a:ln cap="flat" cmpd="sng" w="9525">
            <a:solidFill>
              <a:schemeClr val="dk1"/>
            </a:solidFill>
            <a:prstDash val="solid"/>
            <a:miter lim="800000"/>
            <a:headEnd len="sm" w="sm" type="none"/>
            <a:tailEnd len="med" w="med" type="triangle"/>
          </a:ln>
        </p:spPr>
      </p:cxnSp>
      <p:cxnSp>
        <p:nvCxnSpPr>
          <p:cNvPr id="129" name="Google Shape;129;p2"/>
          <p:cNvCxnSpPr>
            <a:stCxn id="119" idx="2"/>
            <a:endCxn id="120" idx="0"/>
          </p:cNvCxnSpPr>
          <p:nvPr/>
        </p:nvCxnSpPr>
        <p:spPr>
          <a:xfrm>
            <a:off x="2996914" y="2202884"/>
            <a:ext cx="1582800" cy="927000"/>
          </a:xfrm>
          <a:prstGeom prst="straightConnector1">
            <a:avLst/>
          </a:prstGeom>
          <a:noFill/>
          <a:ln cap="flat" cmpd="sng" w="9525">
            <a:solidFill>
              <a:schemeClr val="dk1"/>
            </a:solidFill>
            <a:prstDash val="solid"/>
            <a:miter lim="800000"/>
            <a:headEnd len="sm" w="sm" type="none"/>
            <a:tailEnd len="med" w="med" type="triangle"/>
          </a:ln>
        </p:spPr>
      </p:cxnSp>
      <p:cxnSp>
        <p:nvCxnSpPr>
          <p:cNvPr id="130" name="Google Shape;130;p2"/>
          <p:cNvCxnSpPr>
            <a:stCxn id="119" idx="2"/>
            <a:endCxn id="124" idx="1"/>
          </p:cNvCxnSpPr>
          <p:nvPr/>
        </p:nvCxnSpPr>
        <p:spPr>
          <a:xfrm>
            <a:off x="2996914" y="2202884"/>
            <a:ext cx="439800" cy="3469500"/>
          </a:xfrm>
          <a:prstGeom prst="straightConnector1">
            <a:avLst/>
          </a:prstGeom>
          <a:noFill/>
          <a:ln cap="flat" cmpd="sng" w="9525">
            <a:solidFill>
              <a:srgbClr val="000000"/>
            </a:solidFill>
            <a:prstDash val="solid"/>
            <a:miter lim="800000"/>
            <a:headEnd len="sm" w="sm" type="none"/>
            <a:tailEnd len="med" w="med" type="triangle"/>
          </a:ln>
        </p:spPr>
      </p:cxnSp>
      <p:cxnSp>
        <p:nvCxnSpPr>
          <p:cNvPr id="131" name="Google Shape;131;p2"/>
          <p:cNvCxnSpPr>
            <a:stCxn id="119" idx="2"/>
            <a:endCxn id="121" idx="1"/>
          </p:cNvCxnSpPr>
          <p:nvPr/>
        </p:nvCxnSpPr>
        <p:spPr>
          <a:xfrm>
            <a:off x="2996914" y="2202884"/>
            <a:ext cx="702000" cy="2554200"/>
          </a:xfrm>
          <a:prstGeom prst="straightConnector1">
            <a:avLst/>
          </a:prstGeom>
          <a:noFill/>
          <a:ln cap="flat" cmpd="sng" w="9525">
            <a:solidFill>
              <a:srgbClr val="000000"/>
            </a:solidFill>
            <a:prstDash val="solid"/>
            <a:miter lim="800000"/>
            <a:headEnd len="sm" w="sm" type="none"/>
            <a:tailEnd len="med" w="med" type="triangle"/>
          </a:ln>
        </p:spPr>
      </p:cxnSp>
      <p:cxnSp>
        <p:nvCxnSpPr>
          <p:cNvPr id="132" name="Google Shape;132;p2"/>
          <p:cNvCxnSpPr>
            <a:stCxn id="119" idx="2"/>
            <a:endCxn id="122" idx="1"/>
          </p:cNvCxnSpPr>
          <p:nvPr/>
        </p:nvCxnSpPr>
        <p:spPr>
          <a:xfrm>
            <a:off x="2996914" y="2202884"/>
            <a:ext cx="2726100" cy="537600"/>
          </a:xfrm>
          <a:prstGeom prst="straightConnector1">
            <a:avLst/>
          </a:prstGeom>
          <a:noFill/>
          <a:ln cap="flat" cmpd="sng" w="9525">
            <a:solidFill>
              <a:srgbClr val="000000"/>
            </a:solidFill>
            <a:prstDash val="solid"/>
            <a:miter lim="800000"/>
            <a:headEnd len="sm" w="sm" type="none"/>
            <a:tailEnd len="med" w="med" type="triangle"/>
          </a:ln>
        </p:spPr>
      </p:cxnSp>
      <p:cxnSp>
        <p:nvCxnSpPr>
          <p:cNvPr id="133" name="Google Shape;133;p2"/>
          <p:cNvCxnSpPr>
            <a:stCxn id="119" idx="2"/>
            <a:endCxn id="123" idx="0"/>
          </p:cNvCxnSpPr>
          <p:nvPr/>
        </p:nvCxnSpPr>
        <p:spPr>
          <a:xfrm>
            <a:off x="2996914" y="2202884"/>
            <a:ext cx="9000" cy="4025700"/>
          </a:xfrm>
          <a:prstGeom prst="straightConnector1">
            <a:avLst/>
          </a:prstGeom>
          <a:noFill/>
          <a:ln cap="flat" cmpd="sng" w="9525">
            <a:solidFill>
              <a:srgbClr val="000000"/>
            </a:solidFill>
            <a:prstDash val="solid"/>
            <a:miter lim="800000"/>
            <a:headEnd len="sm" w="sm" type="none"/>
            <a:tailEnd len="med" w="med" type="triangle"/>
          </a:ln>
        </p:spPr>
      </p:cxnSp>
      <p:cxnSp>
        <p:nvCxnSpPr>
          <p:cNvPr id="134" name="Google Shape;134;p2"/>
          <p:cNvCxnSpPr>
            <a:stCxn id="107" idx="1"/>
            <a:endCxn id="119" idx="3"/>
          </p:cNvCxnSpPr>
          <p:nvPr/>
        </p:nvCxnSpPr>
        <p:spPr>
          <a:xfrm flipH="1">
            <a:off x="5340064" y="1539140"/>
            <a:ext cx="1880100" cy="280500"/>
          </a:xfrm>
          <a:prstGeom prst="straightConnector1">
            <a:avLst/>
          </a:prstGeom>
          <a:noFill/>
          <a:ln cap="flat" cmpd="sng" w="9525">
            <a:solidFill>
              <a:srgbClr val="000000"/>
            </a:solidFill>
            <a:prstDash val="solid"/>
            <a:miter lim="800000"/>
            <a:headEnd len="sm" w="sm" type="none"/>
            <a:tailEnd len="med" w="med" type="triangle"/>
          </a:ln>
        </p:spPr>
      </p:cxnSp>
      <p:sp>
        <p:nvSpPr>
          <p:cNvPr id="116" name="Google Shape;116;p2"/>
          <p:cNvSpPr/>
          <p:nvPr/>
        </p:nvSpPr>
        <p:spPr>
          <a:xfrm>
            <a:off x="5722938" y="3598153"/>
            <a:ext cx="2671147" cy="1498563"/>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you’re associated with someone who has a protected characteristic, for example a family member or friend</a:t>
            </a:r>
            <a:endParaRPr/>
          </a:p>
        </p:txBody>
      </p:sp>
      <p:sp>
        <p:nvSpPr>
          <p:cNvPr id="135" name="Google Shape;135;p2"/>
          <p:cNvSpPr/>
          <p:nvPr/>
        </p:nvSpPr>
        <p:spPr>
          <a:xfrm>
            <a:off x="5716073" y="5641637"/>
            <a:ext cx="2007815" cy="146423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You’ve complained about discrimination or supported someone else’s </a:t>
            </a:r>
            <a:endParaRPr/>
          </a:p>
        </p:txBody>
      </p:sp>
      <p:cxnSp>
        <p:nvCxnSpPr>
          <p:cNvPr id="136" name="Google Shape;136;p2"/>
          <p:cNvCxnSpPr>
            <a:stCxn id="108" idx="2"/>
            <a:endCxn id="112" idx="0"/>
          </p:cNvCxnSpPr>
          <p:nvPr/>
        </p:nvCxnSpPr>
        <p:spPr>
          <a:xfrm flipH="1">
            <a:off x="8818033" y="2680824"/>
            <a:ext cx="1094400" cy="3639900"/>
          </a:xfrm>
          <a:prstGeom prst="straightConnector1">
            <a:avLst/>
          </a:prstGeom>
          <a:noFill/>
          <a:ln cap="flat" cmpd="sng" w="9525">
            <a:solidFill>
              <a:srgbClr val="FF0000"/>
            </a:solidFill>
            <a:prstDash val="solid"/>
            <a:miter lim="800000"/>
            <a:headEnd len="sm" w="sm" type="none"/>
            <a:tailEnd len="med" w="med" type="triangle"/>
          </a:ln>
        </p:spPr>
      </p:cxnSp>
      <p:cxnSp>
        <p:nvCxnSpPr>
          <p:cNvPr id="137" name="Google Shape;137;p2"/>
          <p:cNvCxnSpPr>
            <a:stCxn id="108" idx="2"/>
            <a:endCxn id="135" idx="3"/>
          </p:cNvCxnSpPr>
          <p:nvPr/>
        </p:nvCxnSpPr>
        <p:spPr>
          <a:xfrm flipH="1">
            <a:off x="7723933" y="2680824"/>
            <a:ext cx="2188500" cy="3693000"/>
          </a:xfrm>
          <a:prstGeom prst="straightConnector1">
            <a:avLst/>
          </a:prstGeom>
          <a:noFill/>
          <a:ln cap="flat" cmpd="sng" w="9525">
            <a:solidFill>
              <a:srgbClr val="FF0000"/>
            </a:solidFill>
            <a:prstDash val="solid"/>
            <a:miter lim="800000"/>
            <a:headEnd len="sm" w="sm" type="none"/>
            <a:tailEnd len="med" w="med" type="triangle"/>
          </a:ln>
        </p:spPr>
      </p:cxnSp>
      <p:sp>
        <p:nvSpPr>
          <p:cNvPr id="138" name="Google Shape;138;p2"/>
          <p:cNvSpPr/>
          <p:nvPr/>
        </p:nvSpPr>
        <p:spPr>
          <a:xfrm>
            <a:off x="266701" y="992305"/>
            <a:ext cx="12418244" cy="6569429"/>
          </a:xfrm>
          <a:prstGeom prst="wedgeRoundRectCallout">
            <a:avLst>
              <a:gd fmla="val 572" name="adj1"/>
              <a:gd fmla="val 63511" name="adj2"/>
              <a:gd fmla="val 16667" name="adj3"/>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2"/>
          <p:cNvSpPr txBox="1"/>
          <p:nvPr/>
        </p:nvSpPr>
        <p:spPr>
          <a:xfrm>
            <a:off x="2675217" y="7632301"/>
            <a:ext cx="3680986" cy="369332"/>
          </a:xfrm>
          <a:prstGeom prst="rect">
            <a:avLst/>
          </a:prstGeom>
          <a:solidFill>
            <a:srgbClr val="DDEAF6"/>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rgbClr val="FF0000"/>
                </a:solidFill>
                <a:latin typeface="Calibri"/>
                <a:ea typeface="Calibri"/>
                <a:cs typeface="Calibri"/>
                <a:sym typeface="Calibri"/>
              </a:rPr>
              <a:t>Legislation </a:t>
            </a:r>
            <a:r>
              <a:rPr b="1" lang="en-GB" sz="1800">
                <a:solidFill>
                  <a:schemeClr val="dk1"/>
                </a:solidFill>
                <a:latin typeface="Calibri"/>
                <a:ea typeface="Calibri"/>
                <a:cs typeface="Calibri"/>
                <a:sym typeface="Calibri"/>
              </a:rPr>
              <a:t>that protect service users</a:t>
            </a:r>
            <a:endParaRPr/>
          </a:p>
        </p:txBody>
      </p:sp>
      <p:sp>
        <p:nvSpPr>
          <p:cNvPr id="140" name="Google Shape;140;p2"/>
          <p:cNvSpPr/>
          <p:nvPr/>
        </p:nvSpPr>
        <p:spPr>
          <a:xfrm>
            <a:off x="2675217" y="8080247"/>
            <a:ext cx="3680987" cy="1464231"/>
          </a:xfrm>
          <a:prstGeom prst="roundRect">
            <a:avLst>
              <a:gd fmla="val 16667" name="adj"/>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rgbClr val="FF0000"/>
              </a:buClr>
              <a:buSzPts val="1600"/>
              <a:buFont typeface="Noto Sans Symbols"/>
              <a:buChar char="❑"/>
            </a:pPr>
            <a:r>
              <a:rPr b="1" lang="en-GB" sz="1600">
                <a:solidFill>
                  <a:srgbClr val="FF0000"/>
                </a:solidFill>
                <a:latin typeface="Calibri"/>
                <a:ea typeface="Calibri"/>
                <a:cs typeface="Calibri"/>
                <a:sym typeface="Calibri"/>
              </a:rPr>
              <a:t>Equality Act 2010</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Children Act 2004,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Data Protection Act 1998</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Health and Safety at Work Act 1974</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Mental Health Act 2007</a:t>
            </a:r>
            <a:endParaRPr/>
          </a:p>
        </p:txBody>
      </p:sp>
      <p:sp>
        <p:nvSpPr>
          <p:cNvPr id="141" name="Google Shape;141;p2"/>
          <p:cNvSpPr/>
          <p:nvPr/>
        </p:nvSpPr>
        <p:spPr>
          <a:xfrm>
            <a:off x="524151" y="5013354"/>
            <a:ext cx="2237600" cy="91940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Covers protection from direct and indirect discrimination</a:t>
            </a:r>
            <a:endParaRPr/>
          </a:p>
        </p:txBody>
      </p:sp>
      <p:cxnSp>
        <p:nvCxnSpPr>
          <p:cNvPr id="142" name="Google Shape;142;p2"/>
          <p:cNvCxnSpPr>
            <a:stCxn id="119" idx="2"/>
            <a:endCxn id="141" idx="0"/>
          </p:cNvCxnSpPr>
          <p:nvPr/>
        </p:nvCxnSpPr>
        <p:spPr>
          <a:xfrm flipH="1">
            <a:off x="1643014" y="2202884"/>
            <a:ext cx="1353900" cy="28104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3"/>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RO21 – </a:t>
            </a:r>
            <a:r>
              <a:rPr lang="en-GB" sz="2000">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LO3: Understand how legislation impacts on care settings</a:t>
            </a:r>
            <a:endParaRPr b="1" sz="2800">
              <a:solidFill>
                <a:schemeClr val="dk1"/>
              </a:solidFill>
              <a:latin typeface="Calibri"/>
              <a:ea typeface="Calibri"/>
              <a:cs typeface="Calibri"/>
              <a:sym typeface="Calibri"/>
            </a:endParaRPr>
          </a:p>
        </p:txBody>
      </p:sp>
      <p:sp>
        <p:nvSpPr>
          <p:cNvPr id="148" name="Google Shape;148;p3"/>
          <p:cNvSpPr/>
          <p:nvPr/>
        </p:nvSpPr>
        <p:spPr>
          <a:xfrm>
            <a:off x="266701" y="992305"/>
            <a:ext cx="12418244" cy="6569429"/>
          </a:xfrm>
          <a:prstGeom prst="wedgeRoundRectCallout">
            <a:avLst>
              <a:gd fmla="val 572" name="adj1"/>
              <a:gd fmla="val 63511" name="adj2"/>
              <a:gd fmla="val 16667" name="adj3"/>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3"/>
          <p:cNvSpPr/>
          <p:nvPr/>
        </p:nvSpPr>
        <p:spPr>
          <a:xfrm>
            <a:off x="7106604" y="1197782"/>
            <a:ext cx="4094796" cy="442674"/>
          </a:xfrm>
          <a:prstGeom prst="roundRect">
            <a:avLst>
              <a:gd fmla="val 16667" name="adj"/>
            </a:avLst>
          </a:prstGeom>
          <a:solidFill>
            <a:srgbClr val="FFFF00"/>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Children Act 2004 </a:t>
            </a:r>
            <a:endParaRPr b="1" sz="2000">
              <a:solidFill>
                <a:schemeClr val="dk1"/>
              </a:solidFill>
              <a:latin typeface="Calibri"/>
              <a:ea typeface="Calibri"/>
              <a:cs typeface="Calibri"/>
              <a:sym typeface="Calibri"/>
            </a:endParaRPr>
          </a:p>
        </p:txBody>
      </p:sp>
      <p:sp>
        <p:nvSpPr>
          <p:cNvPr id="150" name="Google Shape;150;p3"/>
          <p:cNvSpPr txBox="1"/>
          <p:nvPr/>
        </p:nvSpPr>
        <p:spPr>
          <a:xfrm>
            <a:off x="2719814" y="7611192"/>
            <a:ext cx="3680986" cy="369332"/>
          </a:xfrm>
          <a:prstGeom prst="rect">
            <a:avLst/>
          </a:prstGeom>
          <a:solidFill>
            <a:srgbClr val="DDEAF6"/>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rgbClr val="FF0000"/>
                </a:solidFill>
                <a:latin typeface="Calibri"/>
                <a:ea typeface="Calibri"/>
                <a:cs typeface="Calibri"/>
                <a:sym typeface="Calibri"/>
              </a:rPr>
              <a:t>Legislation </a:t>
            </a:r>
            <a:r>
              <a:rPr b="1" lang="en-GB" sz="1800">
                <a:solidFill>
                  <a:schemeClr val="dk1"/>
                </a:solidFill>
                <a:latin typeface="Calibri"/>
                <a:ea typeface="Calibri"/>
                <a:cs typeface="Calibri"/>
                <a:sym typeface="Calibri"/>
              </a:rPr>
              <a:t>that protect service users</a:t>
            </a:r>
            <a:endParaRPr/>
          </a:p>
        </p:txBody>
      </p:sp>
      <p:sp>
        <p:nvSpPr>
          <p:cNvPr id="151" name="Google Shape;151;p3"/>
          <p:cNvSpPr/>
          <p:nvPr/>
        </p:nvSpPr>
        <p:spPr>
          <a:xfrm>
            <a:off x="2705652" y="8061563"/>
            <a:ext cx="3680987" cy="1464231"/>
          </a:xfrm>
          <a:prstGeom prst="roundRect">
            <a:avLst>
              <a:gd fmla="val 16667" name="adj"/>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Equality Act 2010</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Data Protection Act 1998</a:t>
            </a:r>
            <a:endParaRPr/>
          </a:p>
          <a:p>
            <a:pPr indent="-285750" lvl="0" marL="285750" marR="0" rtl="0" algn="l">
              <a:spcBef>
                <a:spcPts val="0"/>
              </a:spcBef>
              <a:spcAft>
                <a:spcPts val="0"/>
              </a:spcAft>
              <a:buClr>
                <a:srgbClr val="FF0000"/>
              </a:buClr>
              <a:buSzPts val="1600"/>
              <a:buFont typeface="Noto Sans Symbols"/>
              <a:buChar char="❑"/>
            </a:pPr>
            <a:r>
              <a:rPr b="1" lang="en-GB" sz="1600">
                <a:solidFill>
                  <a:srgbClr val="FF0000"/>
                </a:solidFill>
                <a:latin typeface="Calibri"/>
                <a:ea typeface="Calibri"/>
                <a:cs typeface="Calibri"/>
                <a:sym typeface="Calibri"/>
              </a:rPr>
              <a:t>Children Act 2004, </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Health and Safety at Work Act 1974</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Mental Health Act 2007</a:t>
            </a:r>
            <a:endParaRPr/>
          </a:p>
        </p:txBody>
      </p:sp>
      <p:sp>
        <p:nvSpPr>
          <p:cNvPr id="152" name="Google Shape;152;p3"/>
          <p:cNvSpPr/>
          <p:nvPr/>
        </p:nvSpPr>
        <p:spPr>
          <a:xfrm>
            <a:off x="7934324" y="1829964"/>
            <a:ext cx="2439355"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Key features</a:t>
            </a:r>
            <a:endParaRPr sz="1600">
              <a:solidFill>
                <a:srgbClr val="FF0000"/>
              </a:solidFill>
              <a:latin typeface="Calibri"/>
              <a:ea typeface="Calibri"/>
              <a:cs typeface="Calibri"/>
              <a:sym typeface="Calibri"/>
            </a:endParaRPr>
          </a:p>
        </p:txBody>
      </p:sp>
      <p:sp>
        <p:nvSpPr>
          <p:cNvPr id="153" name="Google Shape;153;p3"/>
          <p:cNvSpPr/>
          <p:nvPr/>
        </p:nvSpPr>
        <p:spPr>
          <a:xfrm>
            <a:off x="2615216" y="1271519"/>
            <a:ext cx="2406339"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7030A0"/>
                </a:solidFill>
                <a:latin typeface="Calibri"/>
                <a:ea typeface="Calibri"/>
                <a:cs typeface="Calibri"/>
                <a:sym typeface="Calibri"/>
              </a:rPr>
              <a:t>What does it protect</a:t>
            </a:r>
            <a:endParaRPr/>
          </a:p>
        </p:txBody>
      </p:sp>
      <p:sp>
        <p:nvSpPr>
          <p:cNvPr id="154" name="Google Shape;154;p3"/>
          <p:cNvSpPr/>
          <p:nvPr/>
        </p:nvSpPr>
        <p:spPr>
          <a:xfrm>
            <a:off x="407508" y="2054930"/>
            <a:ext cx="2819400" cy="919401"/>
          </a:xfrm>
          <a:prstGeom prst="roundRect">
            <a:avLst>
              <a:gd fmla="val 16667" name="adj"/>
            </a:avLst>
          </a:prstGeom>
          <a:noFill/>
          <a:ln cap="flat" cmpd="sng" w="2857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Children and young people from abuse, neglect, injury and discrimination</a:t>
            </a:r>
            <a:endParaRPr sz="1400">
              <a:solidFill>
                <a:schemeClr val="dk1"/>
              </a:solidFill>
              <a:latin typeface="Calibri"/>
              <a:ea typeface="Calibri"/>
              <a:cs typeface="Calibri"/>
              <a:sym typeface="Calibri"/>
            </a:endParaRPr>
          </a:p>
        </p:txBody>
      </p:sp>
      <p:cxnSp>
        <p:nvCxnSpPr>
          <p:cNvPr id="155" name="Google Shape;155;p3"/>
          <p:cNvCxnSpPr>
            <a:stCxn id="149" idx="1"/>
            <a:endCxn id="153" idx="3"/>
          </p:cNvCxnSpPr>
          <p:nvPr/>
        </p:nvCxnSpPr>
        <p:spPr>
          <a:xfrm flipH="1">
            <a:off x="5021604" y="1419119"/>
            <a:ext cx="2085000" cy="39600"/>
          </a:xfrm>
          <a:prstGeom prst="straightConnector1">
            <a:avLst/>
          </a:prstGeom>
          <a:noFill/>
          <a:ln cap="flat" cmpd="sng" w="9525">
            <a:solidFill>
              <a:schemeClr val="dk1"/>
            </a:solidFill>
            <a:prstDash val="solid"/>
            <a:miter lim="800000"/>
            <a:headEnd len="sm" w="sm" type="none"/>
            <a:tailEnd len="med" w="med" type="triangle"/>
          </a:ln>
        </p:spPr>
      </p:cxnSp>
      <p:cxnSp>
        <p:nvCxnSpPr>
          <p:cNvPr id="156" name="Google Shape;156;p3"/>
          <p:cNvCxnSpPr>
            <a:stCxn id="153" idx="2"/>
            <a:endCxn id="154" idx="0"/>
          </p:cNvCxnSpPr>
          <p:nvPr/>
        </p:nvCxnSpPr>
        <p:spPr>
          <a:xfrm flipH="1">
            <a:off x="1817086" y="1646090"/>
            <a:ext cx="2001300" cy="408900"/>
          </a:xfrm>
          <a:prstGeom prst="straightConnector1">
            <a:avLst/>
          </a:prstGeom>
          <a:noFill/>
          <a:ln cap="flat" cmpd="sng" w="9525">
            <a:solidFill>
              <a:schemeClr val="dk1"/>
            </a:solidFill>
            <a:prstDash val="solid"/>
            <a:miter lim="800000"/>
            <a:headEnd len="sm" w="sm" type="none"/>
            <a:tailEnd len="med" w="med" type="triangle"/>
          </a:ln>
        </p:spPr>
      </p:cxnSp>
      <p:sp>
        <p:nvSpPr>
          <p:cNvPr id="157" name="Google Shape;157;p3"/>
          <p:cNvSpPr/>
          <p:nvPr/>
        </p:nvSpPr>
        <p:spPr>
          <a:xfrm>
            <a:off x="4542708" y="2028403"/>
            <a:ext cx="2428652"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Social services have more power to keep children safe</a:t>
            </a:r>
            <a:endParaRPr/>
          </a:p>
        </p:txBody>
      </p:sp>
      <p:cxnSp>
        <p:nvCxnSpPr>
          <p:cNvPr id="158" name="Google Shape;158;p3"/>
          <p:cNvCxnSpPr>
            <a:stCxn id="149" idx="2"/>
            <a:endCxn id="152" idx="0"/>
          </p:cNvCxnSpPr>
          <p:nvPr/>
        </p:nvCxnSpPr>
        <p:spPr>
          <a:xfrm>
            <a:off x="9154002" y="1640456"/>
            <a:ext cx="0" cy="189600"/>
          </a:xfrm>
          <a:prstGeom prst="straightConnector1">
            <a:avLst/>
          </a:prstGeom>
          <a:noFill/>
          <a:ln cap="flat" cmpd="sng" w="9525">
            <a:solidFill>
              <a:schemeClr val="dk1"/>
            </a:solidFill>
            <a:prstDash val="solid"/>
            <a:miter lim="800000"/>
            <a:headEnd len="sm" w="sm" type="none"/>
            <a:tailEnd len="med" w="med" type="triangle"/>
          </a:ln>
        </p:spPr>
      </p:cxnSp>
      <p:sp>
        <p:nvSpPr>
          <p:cNvPr id="159" name="Google Shape;159;p3"/>
          <p:cNvSpPr/>
          <p:nvPr/>
        </p:nvSpPr>
        <p:spPr>
          <a:xfrm>
            <a:off x="1295400" y="4317841"/>
            <a:ext cx="4461634"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 welfare of children is the most important and issues have to identified as quickly as possible to keep children safe</a:t>
            </a:r>
            <a:endParaRPr/>
          </a:p>
        </p:txBody>
      </p:sp>
      <p:sp>
        <p:nvSpPr>
          <p:cNvPr id="160" name="Google Shape;160;p3"/>
          <p:cNvSpPr/>
          <p:nvPr/>
        </p:nvSpPr>
        <p:spPr>
          <a:xfrm>
            <a:off x="8406232" y="5132919"/>
            <a:ext cx="4102449" cy="173664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To protect children who are at risk to keep them safe even if this can mean removing them from their families. </a:t>
            </a:r>
            <a:r>
              <a:rPr b="1" lang="en-GB" sz="1600" u="sng">
                <a:solidFill>
                  <a:schemeClr val="dk1"/>
                </a:solidFill>
                <a:latin typeface="Calibri"/>
                <a:ea typeface="Calibri"/>
                <a:cs typeface="Calibri"/>
                <a:sym typeface="Calibri"/>
              </a:rPr>
              <a:t>But</a:t>
            </a:r>
            <a:r>
              <a:rPr lang="en-GB" sz="1600">
                <a:solidFill>
                  <a:schemeClr val="dk1"/>
                </a:solidFill>
                <a:latin typeface="Calibri"/>
                <a:ea typeface="Calibri"/>
                <a:cs typeface="Calibri"/>
                <a:sym typeface="Calibri"/>
              </a:rPr>
              <a:t> they will try to keep children with their family as much as possible. Support must be given to keep families together where it is possible</a:t>
            </a:r>
            <a:endParaRPr/>
          </a:p>
        </p:txBody>
      </p:sp>
      <p:sp>
        <p:nvSpPr>
          <p:cNvPr id="161" name="Google Shape;161;p3"/>
          <p:cNvSpPr/>
          <p:nvPr/>
        </p:nvSpPr>
        <p:spPr>
          <a:xfrm>
            <a:off x="1800303" y="3126798"/>
            <a:ext cx="3934893"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Children have the right to be heard and consulted so that their opinions can be heard and taken into consideration</a:t>
            </a:r>
            <a:endParaRPr/>
          </a:p>
        </p:txBody>
      </p:sp>
      <p:sp>
        <p:nvSpPr>
          <p:cNvPr id="162" name="Google Shape;162;p3"/>
          <p:cNvSpPr/>
          <p:nvPr/>
        </p:nvSpPr>
        <p:spPr>
          <a:xfrm>
            <a:off x="9873656" y="2440914"/>
            <a:ext cx="2655488"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Children at risk will be identified more quickly to keep them safe from harm</a:t>
            </a:r>
            <a:endParaRPr/>
          </a:p>
        </p:txBody>
      </p:sp>
      <p:sp>
        <p:nvSpPr>
          <p:cNvPr id="163" name="Google Shape;163;p3"/>
          <p:cNvSpPr/>
          <p:nvPr/>
        </p:nvSpPr>
        <p:spPr>
          <a:xfrm>
            <a:off x="5682167" y="5861369"/>
            <a:ext cx="2547801"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All reported cases of abuse will be looked into/investigated </a:t>
            </a:r>
            <a:endParaRPr/>
          </a:p>
        </p:txBody>
      </p:sp>
      <p:sp>
        <p:nvSpPr>
          <p:cNvPr id="164" name="Google Shape;164;p3"/>
          <p:cNvSpPr/>
          <p:nvPr/>
        </p:nvSpPr>
        <p:spPr>
          <a:xfrm>
            <a:off x="10144697" y="3486821"/>
            <a:ext cx="2363984"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It gives children rights including the right to an advocate (someone to speak for them)</a:t>
            </a:r>
            <a:endParaRPr/>
          </a:p>
        </p:txBody>
      </p:sp>
      <p:sp>
        <p:nvSpPr>
          <p:cNvPr id="165" name="Google Shape;165;p3"/>
          <p:cNvSpPr/>
          <p:nvPr/>
        </p:nvSpPr>
        <p:spPr>
          <a:xfrm>
            <a:off x="1923400" y="5569489"/>
            <a:ext cx="3375969"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Encourages practitioners to work in multi disciplinary teams so that information is shared and children's needs are met</a:t>
            </a:r>
            <a:endParaRPr/>
          </a:p>
        </p:txBody>
      </p:sp>
      <p:cxnSp>
        <p:nvCxnSpPr>
          <p:cNvPr id="166" name="Google Shape;166;p3"/>
          <p:cNvCxnSpPr>
            <a:stCxn id="152" idx="2"/>
            <a:endCxn id="157" idx="3"/>
          </p:cNvCxnSpPr>
          <p:nvPr/>
        </p:nvCxnSpPr>
        <p:spPr>
          <a:xfrm flipH="1">
            <a:off x="6971502" y="2204535"/>
            <a:ext cx="2182500" cy="283500"/>
          </a:xfrm>
          <a:prstGeom prst="straightConnector1">
            <a:avLst/>
          </a:prstGeom>
          <a:noFill/>
          <a:ln cap="flat" cmpd="sng" w="9525">
            <a:solidFill>
              <a:schemeClr val="dk1"/>
            </a:solidFill>
            <a:prstDash val="solid"/>
            <a:miter lim="800000"/>
            <a:headEnd len="sm" w="sm" type="none"/>
            <a:tailEnd len="med" w="med" type="triangle"/>
          </a:ln>
        </p:spPr>
      </p:cxnSp>
      <p:cxnSp>
        <p:nvCxnSpPr>
          <p:cNvPr id="167" name="Google Shape;167;p3"/>
          <p:cNvCxnSpPr>
            <a:stCxn id="152" idx="2"/>
            <a:endCxn id="161" idx="3"/>
          </p:cNvCxnSpPr>
          <p:nvPr/>
        </p:nvCxnSpPr>
        <p:spPr>
          <a:xfrm flipH="1">
            <a:off x="5735202" y="2204535"/>
            <a:ext cx="3418800" cy="1382100"/>
          </a:xfrm>
          <a:prstGeom prst="straightConnector1">
            <a:avLst/>
          </a:prstGeom>
          <a:noFill/>
          <a:ln cap="flat" cmpd="sng" w="9525">
            <a:solidFill>
              <a:schemeClr val="dk1"/>
            </a:solidFill>
            <a:prstDash val="solid"/>
            <a:miter lim="800000"/>
            <a:headEnd len="sm" w="sm" type="none"/>
            <a:tailEnd len="med" w="med" type="triangle"/>
          </a:ln>
        </p:spPr>
      </p:cxnSp>
      <p:cxnSp>
        <p:nvCxnSpPr>
          <p:cNvPr id="168" name="Google Shape;168;p3"/>
          <p:cNvCxnSpPr>
            <a:stCxn id="152" idx="2"/>
            <a:endCxn id="159" idx="3"/>
          </p:cNvCxnSpPr>
          <p:nvPr/>
        </p:nvCxnSpPr>
        <p:spPr>
          <a:xfrm flipH="1">
            <a:off x="5757102" y="2204535"/>
            <a:ext cx="3396900" cy="2573100"/>
          </a:xfrm>
          <a:prstGeom prst="straightConnector1">
            <a:avLst/>
          </a:prstGeom>
          <a:noFill/>
          <a:ln cap="flat" cmpd="sng" w="9525">
            <a:solidFill>
              <a:schemeClr val="dk1"/>
            </a:solidFill>
            <a:prstDash val="solid"/>
            <a:miter lim="800000"/>
            <a:headEnd len="sm" w="sm" type="none"/>
            <a:tailEnd len="med" w="med" type="triangle"/>
          </a:ln>
        </p:spPr>
      </p:cxnSp>
      <p:cxnSp>
        <p:nvCxnSpPr>
          <p:cNvPr id="169" name="Google Shape;169;p3"/>
          <p:cNvCxnSpPr>
            <a:stCxn id="152" idx="2"/>
            <a:endCxn id="165" idx="3"/>
          </p:cNvCxnSpPr>
          <p:nvPr/>
        </p:nvCxnSpPr>
        <p:spPr>
          <a:xfrm flipH="1">
            <a:off x="5299302" y="2204535"/>
            <a:ext cx="3854700" cy="3960900"/>
          </a:xfrm>
          <a:prstGeom prst="straightConnector1">
            <a:avLst/>
          </a:prstGeom>
          <a:noFill/>
          <a:ln cap="flat" cmpd="sng" w="9525">
            <a:solidFill>
              <a:schemeClr val="dk1"/>
            </a:solidFill>
            <a:prstDash val="solid"/>
            <a:miter lim="800000"/>
            <a:headEnd len="sm" w="sm" type="none"/>
            <a:tailEnd len="med" w="med" type="triangle"/>
          </a:ln>
        </p:spPr>
      </p:cxnSp>
      <p:cxnSp>
        <p:nvCxnSpPr>
          <p:cNvPr id="170" name="Google Shape;170;p3"/>
          <p:cNvCxnSpPr>
            <a:stCxn id="152" idx="2"/>
            <a:endCxn id="163" idx="0"/>
          </p:cNvCxnSpPr>
          <p:nvPr/>
        </p:nvCxnSpPr>
        <p:spPr>
          <a:xfrm flipH="1">
            <a:off x="6956202" y="2204535"/>
            <a:ext cx="2197800" cy="3656700"/>
          </a:xfrm>
          <a:prstGeom prst="straightConnector1">
            <a:avLst/>
          </a:prstGeom>
          <a:noFill/>
          <a:ln cap="flat" cmpd="sng" w="9525">
            <a:solidFill>
              <a:schemeClr val="dk1"/>
            </a:solidFill>
            <a:prstDash val="solid"/>
            <a:miter lim="800000"/>
            <a:headEnd len="sm" w="sm" type="none"/>
            <a:tailEnd len="med" w="med" type="triangle"/>
          </a:ln>
        </p:spPr>
      </p:cxnSp>
      <p:cxnSp>
        <p:nvCxnSpPr>
          <p:cNvPr id="171" name="Google Shape;171;p3"/>
          <p:cNvCxnSpPr>
            <a:stCxn id="152" idx="2"/>
            <a:endCxn id="162" idx="1"/>
          </p:cNvCxnSpPr>
          <p:nvPr/>
        </p:nvCxnSpPr>
        <p:spPr>
          <a:xfrm>
            <a:off x="9154002" y="2204535"/>
            <a:ext cx="719700" cy="696000"/>
          </a:xfrm>
          <a:prstGeom prst="straightConnector1">
            <a:avLst/>
          </a:prstGeom>
          <a:noFill/>
          <a:ln cap="flat" cmpd="sng" w="9525">
            <a:solidFill>
              <a:schemeClr val="dk1"/>
            </a:solidFill>
            <a:prstDash val="solid"/>
            <a:miter lim="800000"/>
            <a:headEnd len="sm" w="sm" type="none"/>
            <a:tailEnd len="med" w="med" type="triangle"/>
          </a:ln>
        </p:spPr>
      </p:cxnSp>
      <p:cxnSp>
        <p:nvCxnSpPr>
          <p:cNvPr id="172" name="Google Shape;172;p3"/>
          <p:cNvCxnSpPr>
            <a:stCxn id="152" idx="2"/>
            <a:endCxn id="164" idx="1"/>
          </p:cNvCxnSpPr>
          <p:nvPr/>
        </p:nvCxnSpPr>
        <p:spPr>
          <a:xfrm>
            <a:off x="9154002" y="2204535"/>
            <a:ext cx="990600" cy="1878300"/>
          </a:xfrm>
          <a:prstGeom prst="straightConnector1">
            <a:avLst/>
          </a:prstGeom>
          <a:noFill/>
          <a:ln cap="flat" cmpd="sng" w="9525">
            <a:solidFill>
              <a:schemeClr val="dk1"/>
            </a:solidFill>
            <a:prstDash val="solid"/>
            <a:miter lim="800000"/>
            <a:headEnd len="sm" w="sm" type="none"/>
            <a:tailEnd len="med" w="med" type="triangle"/>
          </a:ln>
        </p:spPr>
      </p:cxnSp>
      <p:cxnSp>
        <p:nvCxnSpPr>
          <p:cNvPr id="173" name="Google Shape;173;p3"/>
          <p:cNvCxnSpPr>
            <a:stCxn id="152" idx="2"/>
          </p:cNvCxnSpPr>
          <p:nvPr/>
        </p:nvCxnSpPr>
        <p:spPr>
          <a:xfrm>
            <a:off x="9154002" y="2204535"/>
            <a:ext cx="549600" cy="29283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4"/>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RO21 – </a:t>
            </a:r>
            <a:r>
              <a:rPr lang="en-GB" sz="2000">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LO3: Understand how legislation impacts on care settings</a:t>
            </a:r>
            <a:endParaRPr b="1" sz="2800">
              <a:solidFill>
                <a:schemeClr val="dk1"/>
              </a:solidFill>
              <a:latin typeface="Calibri"/>
              <a:ea typeface="Calibri"/>
              <a:cs typeface="Calibri"/>
              <a:sym typeface="Calibri"/>
            </a:endParaRPr>
          </a:p>
        </p:txBody>
      </p:sp>
      <p:sp>
        <p:nvSpPr>
          <p:cNvPr id="179" name="Google Shape;179;p4"/>
          <p:cNvSpPr txBox="1"/>
          <p:nvPr/>
        </p:nvSpPr>
        <p:spPr>
          <a:xfrm>
            <a:off x="2719814" y="7611192"/>
            <a:ext cx="3680986" cy="369332"/>
          </a:xfrm>
          <a:prstGeom prst="rect">
            <a:avLst/>
          </a:prstGeom>
          <a:solidFill>
            <a:srgbClr val="DDEAF6"/>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rgbClr val="FF0000"/>
                </a:solidFill>
                <a:latin typeface="Calibri"/>
                <a:ea typeface="Calibri"/>
                <a:cs typeface="Calibri"/>
                <a:sym typeface="Calibri"/>
              </a:rPr>
              <a:t>Legislation </a:t>
            </a:r>
            <a:r>
              <a:rPr b="1" lang="en-GB" sz="1800">
                <a:solidFill>
                  <a:schemeClr val="dk1"/>
                </a:solidFill>
                <a:latin typeface="Calibri"/>
                <a:ea typeface="Calibri"/>
                <a:cs typeface="Calibri"/>
                <a:sym typeface="Calibri"/>
              </a:rPr>
              <a:t>that protect service users</a:t>
            </a:r>
            <a:endParaRPr/>
          </a:p>
        </p:txBody>
      </p:sp>
      <p:sp>
        <p:nvSpPr>
          <p:cNvPr id="180" name="Google Shape;180;p4"/>
          <p:cNvSpPr/>
          <p:nvPr/>
        </p:nvSpPr>
        <p:spPr>
          <a:xfrm>
            <a:off x="2705652" y="8061563"/>
            <a:ext cx="3680987" cy="1464231"/>
          </a:xfrm>
          <a:prstGeom prst="roundRect">
            <a:avLst>
              <a:gd fmla="val 16667" name="adj"/>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Equality Act 2010</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Children Act 2004,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rgbClr val="FF0000"/>
              </a:buClr>
              <a:buSzPts val="1600"/>
              <a:buFont typeface="Noto Sans Symbols"/>
              <a:buChar char="❑"/>
            </a:pPr>
            <a:r>
              <a:rPr b="1" lang="en-GB" sz="1600">
                <a:solidFill>
                  <a:srgbClr val="FF0000"/>
                </a:solidFill>
                <a:latin typeface="Calibri"/>
                <a:ea typeface="Calibri"/>
                <a:cs typeface="Calibri"/>
                <a:sym typeface="Calibri"/>
              </a:rPr>
              <a:t>Data Protection Act 1998</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Health and Safety at Work Act 1974</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Mental Health Act 2007</a:t>
            </a:r>
            <a:endParaRPr/>
          </a:p>
        </p:txBody>
      </p:sp>
      <p:sp>
        <p:nvSpPr>
          <p:cNvPr id="181" name="Google Shape;181;p4"/>
          <p:cNvSpPr/>
          <p:nvPr/>
        </p:nvSpPr>
        <p:spPr>
          <a:xfrm>
            <a:off x="266701" y="992305"/>
            <a:ext cx="12418244" cy="6569429"/>
          </a:xfrm>
          <a:prstGeom prst="wedgeRoundRectCallout">
            <a:avLst>
              <a:gd fmla="val 572" name="adj1"/>
              <a:gd fmla="val 63511" name="adj2"/>
              <a:gd fmla="val 16667" name="adj3"/>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2" name="Google Shape;182;p4"/>
          <p:cNvSpPr/>
          <p:nvPr/>
        </p:nvSpPr>
        <p:spPr>
          <a:xfrm>
            <a:off x="7106604" y="1197782"/>
            <a:ext cx="4056696" cy="442674"/>
          </a:xfrm>
          <a:prstGeom prst="roundRect">
            <a:avLst>
              <a:gd fmla="val 16667" name="adj"/>
            </a:avLst>
          </a:prstGeom>
          <a:solidFill>
            <a:srgbClr val="FFFF00"/>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Data Protection Act 1998</a:t>
            </a:r>
            <a:endParaRPr/>
          </a:p>
        </p:txBody>
      </p:sp>
      <p:sp>
        <p:nvSpPr>
          <p:cNvPr id="183" name="Google Shape;183;p4"/>
          <p:cNvSpPr/>
          <p:nvPr/>
        </p:nvSpPr>
        <p:spPr>
          <a:xfrm>
            <a:off x="7915274" y="2035167"/>
            <a:ext cx="2439355"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Key features</a:t>
            </a:r>
            <a:endParaRPr sz="1600">
              <a:solidFill>
                <a:srgbClr val="FF0000"/>
              </a:solidFill>
              <a:latin typeface="Calibri"/>
              <a:ea typeface="Calibri"/>
              <a:cs typeface="Calibri"/>
              <a:sym typeface="Calibri"/>
            </a:endParaRPr>
          </a:p>
        </p:txBody>
      </p:sp>
      <p:sp>
        <p:nvSpPr>
          <p:cNvPr id="184" name="Google Shape;184;p4"/>
          <p:cNvSpPr/>
          <p:nvPr/>
        </p:nvSpPr>
        <p:spPr>
          <a:xfrm>
            <a:off x="2483483" y="1348053"/>
            <a:ext cx="2406339"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7030A0"/>
                </a:solidFill>
                <a:latin typeface="Calibri"/>
                <a:ea typeface="Calibri"/>
                <a:cs typeface="Calibri"/>
                <a:sym typeface="Calibri"/>
              </a:rPr>
              <a:t>Who does it protect</a:t>
            </a:r>
            <a:endParaRPr/>
          </a:p>
        </p:txBody>
      </p:sp>
      <p:sp>
        <p:nvSpPr>
          <p:cNvPr id="185" name="Google Shape;185;p4"/>
          <p:cNvSpPr/>
          <p:nvPr/>
        </p:nvSpPr>
        <p:spPr>
          <a:xfrm>
            <a:off x="686542" y="2222453"/>
            <a:ext cx="2780558" cy="646986"/>
          </a:xfrm>
          <a:prstGeom prst="roundRect">
            <a:avLst>
              <a:gd fmla="val 16667" name="adj"/>
            </a:avLst>
          </a:prstGeom>
          <a:noFill/>
          <a:ln cap="flat" cmpd="sng" w="2857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Aimed at every one whatever their age, gender, etc.</a:t>
            </a:r>
            <a:endParaRPr sz="1600">
              <a:solidFill>
                <a:schemeClr val="dk1"/>
              </a:solidFill>
              <a:latin typeface="Calibri"/>
              <a:ea typeface="Calibri"/>
              <a:cs typeface="Calibri"/>
              <a:sym typeface="Calibri"/>
            </a:endParaRPr>
          </a:p>
        </p:txBody>
      </p:sp>
      <p:cxnSp>
        <p:nvCxnSpPr>
          <p:cNvPr id="186" name="Google Shape;186;p4"/>
          <p:cNvCxnSpPr>
            <a:stCxn id="182" idx="1"/>
            <a:endCxn id="184" idx="3"/>
          </p:cNvCxnSpPr>
          <p:nvPr/>
        </p:nvCxnSpPr>
        <p:spPr>
          <a:xfrm flipH="1">
            <a:off x="4889904" y="1419119"/>
            <a:ext cx="2216700" cy="116100"/>
          </a:xfrm>
          <a:prstGeom prst="straightConnector1">
            <a:avLst/>
          </a:prstGeom>
          <a:noFill/>
          <a:ln cap="flat" cmpd="sng" w="9525">
            <a:solidFill>
              <a:schemeClr val="dk1"/>
            </a:solidFill>
            <a:prstDash val="solid"/>
            <a:miter lim="800000"/>
            <a:headEnd len="sm" w="sm" type="none"/>
            <a:tailEnd len="med" w="med" type="triangle"/>
          </a:ln>
        </p:spPr>
      </p:cxnSp>
      <p:cxnSp>
        <p:nvCxnSpPr>
          <p:cNvPr id="187" name="Google Shape;187;p4"/>
          <p:cNvCxnSpPr>
            <a:stCxn id="184" idx="2"/>
            <a:endCxn id="185" idx="0"/>
          </p:cNvCxnSpPr>
          <p:nvPr/>
        </p:nvCxnSpPr>
        <p:spPr>
          <a:xfrm flipH="1">
            <a:off x="2076853" y="1722624"/>
            <a:ext cx="1609800" cy="499800"/>
          </a:xfrm>
          <a:prstGeom prst="straightConnector1">
            <a:avLst/>
          </a:prstGeom>
          <a:noFill/>
          <a:ln cap="flat" cmpd="sng" w="9525">
            <a:solidFill>
              <a:schemeClr val="dk1"/>
            </a:solidFill>
            <a:prstDash val="solid"/>
            <a:miter lim="800000"/>
            <a:headEnd len="sm" w="sm" type="none"/>
            <a:tailEnd len="med" w="med" type="triangle"/>
          </a:ln>
        </p:spPr>
      </p:cxnSp>
      <p:cxnSp>
        <p:nvCxnSpPr>
          <p:cNvPr id="188" name="Google Shape;188;p4"/>
          <p:cNvCxnSpPr>
            <a:stCxn id="182" idx="2"/>
            <a:endCxn id="183" idx="0"/>
          </p:cNvCxnSpPr>
          <p:nvPr/>
        </p:nvCxnSpPr>
        <p:spPr>
          <a:xfrm>
            <a:off x="9134952" y="1640456"/>
            <a:ext cx="0" cy="394800"/>
          </a:xfrm>
          <a:prstGeom prst="straightConnector1">
            <a:avLst/>
          </a:prstGeom>
          <a:noFill/>
          <a:ln cap="flat" cmpd="sng" w="9525">
            <a:solidFill>
              <a:schemeClr val="dk1"/>
            </a:solidFill>
            <a:prstDash val="solid"/>
            <a:miter lim="800000"/>
            <a:headEnd len="sm" w="sm" type="none"/>
            <a:tailEnd len="med" w="med" type="triangle"/>
          </a:ln>
        </p:spPr>
      </p:cxnSp>
      <p:sp>
        <p:nvSpPr>
          <p:cNvPr id="189" name="Google Shape;189;p4"/>
          <p:cNvSpPr/>
          <p:nvPr/>
        </p:nvSpPr>
        <p:spPr>
          <a:xfrm>
            <a:off x="10410365" y="3998320"/>
            <a:ext cx="1816546"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It should only be used for the reason it was intended</a:t>
            </a:r>
            <a:endParaRPr/>
          </a:p>
        </p:txBody>
      </p:sp>
      <p:sp>
        <p:nvSpPr>
          <p:cNvPr id="190" name="Google Shape;190;p4"/>
          <p:cNvSpPr/>
          <p:nvPr/>
        </p:nvSpPr>
        <p:spPr>
          <a:xfrm>
            <a:off x="2483483" y="5685943"/>
            <a:ext cx="3024720" cy="64698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GB" sz="1600">
                <a:solidFill>
                  <a:schemeClr val="dk1"/>
                </a:solidFill>
                <a:latin typeface="Calibri"/>
                <a:ea typeface="Calibri"/>
                <a:cs typeface="Calibri"/>
                <a:sym typeface="Calibri"/>
              </a:rPr>
              <a:t>All personal information should be accurate and kept up to date</a:t>
            </a:r>
            <a:endParaRPr/>
          </a:p>
        </p:txBody>
      </p:sp>
      <p:sp>
        <p:nvSpPr>
          <p:cNvPr id="191" name="Google Shape;191;p4"/>
          <p:cNvSpPr/>
          <p:nvPr/>
        </p:nvSpPr>
        <p:spPr>
          <a:xfrm>
            <a:off x="1847616" y="3400357"/>
            <a:ext cx="2712691" cy="64698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It should not be kept for longer than it is needed</a:t>
            </a:r>
            <a:endParaRPr/>
          </a:p>
        </p:txBody>
      </p:sp>
      <p:sp>
        <p:nvSpPr>
          <p:cNvPr id="192" name="Google Shape;192;p4"/>
          <p:cNvSpPr/>
          <p:nvPr/>
        </p:nvSpPr>
        <p:spPr>
          <a:xfrm>
            <a:off x="1017361" y="4543150"/>
            <a:ext cx="2932244" cy="64698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GB" sz="1600">
                <a:solidFill>
                  <a:schemeClr val="dk1"/>
                </a:solidFill>
                <a:latin typeface="Calibri"/>
                <a:ea typeface="Calibri"/>
                <a:cs typeface="Calibri"/>
                <a:sym typeface="Calibri"/>
              </a:rPr>
              <a:t>It must be kept safe/secure, e.g. locked away, password access</a:t>
            </a:r>
            <a:endParaRPr/>
          </a:p>
        </p:txBody>
      </p:sp>
      <p:sp>
        <p:nvSpPr>
          <p:cNvPr id="193" name="Google Shape;193;p4"/>
          <p:cNvSpPr/>
          <p:nvPr/>
        </p:nvSpPr>
        <p:spPr>
          <a:xfrm>
            <a:off x="10449030" y="2360280"/>
            <a:ext cx="2021197"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It should not be passed onto any one who doesn’t need to know</a:t>
            </a:r>
            <a:endParaRPr/>
          </a:p>
        </p:txBody>
      </p:sp>
      <p:sp>
        <p:nvSpPr>
          <p:cNvPr id="194" name="Google Shape;194;p4"/>
          <p:cNvSpPr/>
          <p:nvPr/>
        </p:nvSpPr>
        <p:spPr>
          <a:xfrm>
            <a:off x="8497155" y="5429200"/>
            <a:ext cx="2314098"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 person the data is about has the right to see it</a:t>
            </a:r>
            <a:endParaRPr/>
          </a:p>
        </p:txBody>
      </p:sp>
      <p:sp>
        <p:nvSpPr>
          <p:cNvPr id="195" name="Google Shape;195;p4"/>
          <p:cNvSpPr/>
          <p:nvPr/>
        </p:nvSpPr>
        <p:spPr>
          <a:xfrm>
            <a:off x="3949605" y="2110642"/>
            <a:ext cx="1966491"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Information should be processed fairly and lawfully</a:t>
            </a:r>
            <a:endParaRPr/>
          </a:p>
        </p:txBody>
      </p:sp>
      <p:sp>
        <p:nvSpPr>
          <p:cNvPr id="196" name="Google Shape;196;p4"/>
          <p:cNvSpPr/>
          <p:nvPr/>
        </p:nvSpPr>
        <p:spPr>
          <a:xfrm>
            <a:off x="6116759" y="4351657"/>
            <a:ext cx="1979690" cy="200906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BUT Confidential information can be passed on if the person is in danger, others are in danger or the law could be broken</a:t>
            </a:r>
            <a:endParaRPr sz="1600">
              <a:solidFill>
                <a:schemeClr val="dk1"/>
              </a:solidFill>
              <a:latin typeface="Calibri"/>
              <a:ea typeface="Calibri"/>
              <a:cs typeface="Calibri"/>
              <a:sym typeface="Calibri"/>
            </a:endParaRPr>
          </a:p>
        </p:txBody>
      </p:sp>
      <p:cxnSp>
        <p:nvCxnSpPr>
          <p:cNvPr id="197" name="Google Shape;197;p4"/>
          <p:cNvCxnSpPr>
            <a:stCxn id="183" idx="2"/>
            <a:endCxn id="196" idx="0"/>
          </p:cNvCxnSpPr>
          <p:nvPr/>
        </p:nvCxnSpPr>
        <p:spPr>
          <a:xfrm flipH="1">
            <a:off x="7106652" y="2409738"/>
            <a:ext cx="2028300" cy="1941900"/>
          </a:xfrm>
          <a:prstGeom prst="straightConnector1">
            <a:avLst/>
          </a:prstGeom>
          <a:noFill/>
          <a:ln cap="flat" cmpd="sng" w="9525">
            <a:solidFill>
              <a:schemeClr val="dk1"/>
            </a:solidFill>
            <a:prstDash val="solid"/>
            <a:miter lim="800000"/>
            <a:headEnd len="sm" w="sm" type="none"/>
            <a:tailEnd len="med" w="med" type="triangle"/>
          </a:ln>
        </p:spPr>
      </p:cxnSp>
      <p:cxnSp>
        <p:nvCxnSpPr>
          <p:cNvPr id="198" name="Google Shape;198;p4"/>
          <p:cNvCxnSpPr>
            <a:stCxn id="183" idx="1"/>
          </p:cNvCxnSpPr>
          <p:nvPr/>
        </p:nvCxnSpPr>
        <p:spPr>
          <a:xfrm flipH="1">
            <a:off x="6009374" y="2222452"/>
            <a:ext cx="1905900" cy="366300"/>
          </a:xfrm>
          <a:prstGeom prst="straightConnector1">
            <a:avLst/>
          </a:prstGeom>
          <a:noFill/>
          <a:ln cap="flat" cmpd="sng" w="9525">
            <a:solidFill>
              <a:schemeClr val="dk1"/>
            </a:solidFill>
            <a:prstDash val="solid"/>
            <a:miter lim="800000"/>
            <a:headEnd len="sm" w="sm" type="none"/>
            <a:tailEnd len="med" w="med" type="triangle"/>
          </a:ln>
        </p:spPr>
      </p:cxnSp>
      <p:cxnSp>
        <p:nvCxnSpPr>
          <p:cNvPr id="199" name="Google Shape;199;p4"/>
          <p:cNvCxnSpPr>
            <a:stCxn id="183" idx="1"/>
            <a:endCxn id="191" idx="3"/>
          </p:cNvCxnSpPr>
          <p:nvPr/>
        </p:nvCxnSpPr>
        <p:spPr>
          <a:xfrm flipH="1">
            <a:off x="4560374" y="2222452"/>
            <a:ext cx="3354900" cy="1501500"/>
          </a:xfrm>
          <a:prstGeom prst="straightConnector1">
            <a:avLst/>
          </a:prstGeom>
          <a:noFill/>
          <a:ln cap="flat" cmpd="sng" w="9525">
            <a:solidFill>
              <a:schemeClr val="dk1"/>
            </a:solidFill>
            <a:prstDash val="solid"/>
            <a:miter lim="800000"/>
            <a:headEnd len="sm" w="sm" type="none"/>
            <a:tailEnd len="med" w="med" type="triangle"/>
          </a:ln>
        </p:spPr>
      </p:cxnSp>
      <p:cxnSp>
        <p:nvCxnSpPr>
          <p:cNvPr id="200" name="Google Shape;200;p4"/>
          <p:cNvCxnSpPr>
            <a:stCxn id="183" idx="2"/>
            <a:endCxn id="190" idx="0"/>
          </p:cNvCxnSpPr>
          <p:nvPr/>
        </p:nvCxnSpPr>
        <p:spPr>
          <a:xfrm flipH="1">
            <a:off x="3995952" y="2409738"/>
            <a:ext cx="5139000" cy="3276300"/>
          </a:xfrm>
          <a:prstGeom prst="straightConnector1">
            <a:avLst/>
          </a:prstGeom>
          <a:noFill/>
          <a:ln cap="flat" cmpd="sng" w="9525">
            <a:solidFill>
              <a:schemeClr val="dk1"/>
            </a:solidFill>
            <a:prstDash val="solid"/>
            <a:miter lim="800000"/>
            <a:headEnd len="sm" w="sm" type="none"/>
            <a:tailEnd len="med" w="med" type="triangle"/>
          </a:ln>
        </p:spPr>
      </p:cxnSp>
      <p:cxnSp>
        <p:nvCxnSpPr>
          <p:cNvPr id="201" name="Google Shape;201;p4"/>
          <p:cNvCxnSpPr>
            <a:stCxn id="183" idx="2"/>
            <a:endCxn id="192" idx="3"/>
          </p:cNvCxnSpPr>
          <p:nvPr/>
        </p:nvCxnSpPr>
        <p:spPr>
          <a:xfrm flipH="1">
            <a:off x="3949752" y="2409738"/>
            <a:ext cx="5185200" cy="2457000"/>
          </a:xfrm>
          <a:prstGeom prst="straightConnector1">
            <a:avLst/>
          </a:prstGeom>
          <a:noFill/>
          <a:ln cap="flat" cmpd="sng" w="9525">
            <a:solidFill>
              <a:schemeClr val="dk1"/>
            </a:solidFill>
            <a:prstDash val="solid"/>
            <a:miter lim="800000"/>
            <a:headEnd len="sm" w="sm" type="none"/>
            <a:tailEnd len="med" w="med" type="triangle"/>
          </a:ln>
        </p:spPr>
      </p:cxnSp>
      <p:cxnSp>
        <p:nvCxnSpPr>
          <p:cNvPr id="202" name="Google Shape;202;p4"/>
          <p:cNvCxnSpPr>
            <a:stCxn id="183" idx="2"/>
            <a:endCxn id="193" idx="1"/>
          </p:cNvCxnSpPr>
          <p:nvPr/>
        </p:nvCxnSpPr>
        <p:spPr>
          <a:xfrm>
            <a:off x="9134952" y="2409738"/>
            <a:ext cx="1314000" cy="546600"/>
          </a:xfrm>
          <a:prstGeom prst="straightConnector1">
            <a:avLst/>
          </a:prstGeom>
          <a:noFill/>
          <a:ln cap="flat" cmpd="sng" w="9525">
            <a:solidFill>
              <a:schemeClr val="dk1"/>
            </a:solidFill>
            <a:prstDash val="solid"/>
            <a:miter lim="800000"/>
            <a:headEnd len="sm" w="sm" type="none"/>
            <a:tailEnd len="med" w="med" type="triangle"/>
          </a:ln>
        </p:spPr>
      </p:cxnSp>
      <p:cxnSp>
        <p:nvCxnSpPr>
          <p:cNvPr id="203" name="Google Shape;203;p4"/>
          <p:cNvCxnSpPr>
            <a:stCxn id="183" idx="2"/>
            <a:endCxn id="189" idx="1"/>
          </p:cNvCxnSpPr>
          <p:nvPr/>
        </p:nvCxnSpPr>
        <p:spPr>
          <a:xfrm>
            <a:off x="9134952" y="2409738"/>
            <a:ext cx="1275300" cy="2184600"/>
          </a:xfrm>
          <a:prstGeom prst="straightConnector1">
            <a:avLst/>
          </a:prstGeom>
          <a:noFill/>
          <a:ln cap="flat" cmpd="sng" w="9525">
            <a:solidFill>
              <a:schemeClr val="dk1"/>
            </a:solidFill>
            <a:prstDash val="solid"/>
            <a:miter lim="800000"/>
            <a:headEnd len="sm" w="sm" type="none"/>
            <a:tailEnd len="med" w="med" type="triangle"/>
          </a:ln>
        </p:spPr>
      </p:cxnSp>
      <p:cxnSp>
        <p:nvCxnSpPr>
          <p:cNvPr id="204" name="Google Shape;204;p4"/>
          <p:cNvCxnSpPr>
            <a:stCxn id="183" idx="2"/>
            <a:endCxn id="194" idx="0"/>
          </p:cNvCxnSpPr>
          <p:nvPr/>
        </p:nvCxnSpPr>
        <p:spPr>
          <a:xfrm>
            <a:off x="9134952" y="2409738"/>
            <a:ext cx="519300" cy="30195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5"/>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RO21 – </a:t>
            </a:r>
            <a:r>
              <a:rPr lang="en-GB" sz="2000">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LO3: Understand how legislation impacts on care settings</a:t>
            </a:r>
            <a:endParaRPr b="1" sz="2800">
              <a:solidFill>
                <a:schemeClr val="dk1"/>
              </a:solidFill>
              <a:latin typeface="Calibri"/>
              <a:ea typeface="Calibri"/>
              <a:cs typeface="Calibri"/>
              <a:sym typeface="Calibri"/>
            </a:endParaRPr>
          </a:p>
        </p:txBody>
      </p:sp>
      <p:sp>
        <p:nvSpPr>
          <p:cNvPr id="210" name="Google Shape;210;p5"/>
          <p:cNvSpPr txBox="1"/>
          <p:nvPr/>
        </p:nvSpPr>
        <p:spPr>
          <a:xfrm>
            <a:off x="2719814" y="7611192"/>
            <a:ext cx="3680986" cy="369332"/>
          </a:xfrm>
          <a:prstGeom prst="rect">
            <a:avLst/>
          </a:prstGeom>
          <a:solidFill>
            <a:srgbClr val="DDEAF6"/>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rgbClr val="FF0000"/>
                </a:solidFill>
                <a:latin typeface="Calibri"/>
                <a:ea typeface="Calibri"/>
                <a:cs typeface="Calibri"/>
                <a:sym typeface="Calibri"/>
              </a:rPr>
              <a:t>Legislation </a:t>
            </a:r>
            <a:r>
              <a:rPr b="1" lang="en-GB" sz="1800">
                <a:solidFill>
                  <a:schemeClr val="dk1"/>
                </a:solidFill>
                <a:latin typeface="Calibri"/>
                <a:ea typeface="Calibri"/>
                <a:cs typeface="Calibri"/>
                <a:sym typeface="Calibri"/>
              </a:rPr>
              <a:t>that protect service users</a:t>
            </a:r>
            <a:endParaRPr/>
          </a:p>
        </p:txBody>
      </p:sp>
      <p:sp>
        <p:nvSpPr>
          <p:cNvPr id="211" name="Google Shape;211;p5"/>
          <p:cNvSpPr/>
          <p:nvPr/>
        </p:nvSpPr>
        <p:spPr>
          <a:xfrm>
            <a:off x="2705652" y="8061563"/>
            <a:ext cx="3680987" cy="1464231"/>
          </a:xfrm>
          <a:prstGeom prst="roundRect">
            <a:avLst>
              <a:gd fmla="val 16667" name="adj"/>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Equality Act 2010</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Children Act 2004,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Data Protection Act 1998</a:t>
            </a:r>
            <a:endParaRPr/>
          </a:p>
          <a:p>
            <a:pPr indent="-285750" lvl="0" marL="285750" marR="0" rtl="0" algn="l">
              <a:spcBef>
                <a:spcPts val="0"/>
              </a:spcBef>
              <a:spcAft>
                <a:spcPts val="0"/>
              </a:spcAft>
              <a:buClr>
                <a:srgbClr val="FF0000"/>
              </a:buClr>
              <a:buSzPts val="1600"/>
              <a:buFont typeface="Noto Sans Symbols"/>
              <a:buChar char="❑"/>
            </a:pPr>
            <a:r>
              <a:rPr b="1" lang="en-GB" sz="1600">
                <a:solidFill>
                  <a:srgbClr val="FF0000"/>
                </a:solidFill>
                <a:latin typeface="Calibri"/>
                <a:ea typeface="Calibri"/>
                <a:cs typeface="Calibri"/>
                <a:sym typeface="Calibri"/>
              </a:rPr>
              <a:t>Health and Safety at Work Act 1974</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Mental Health Act 2007</a:t>
            </a:r>
            <a:endParaRPr/>
          </a:p>
        </p:txBody>
      </p:sp>
      <p:sp>
        <p:nvSpPr>
          <p:cNvPr id="212" name="Google Shape;212;p5"/>
          <p:cNvSpPr/>
          <p:nvPr/>
        </p:nvSpPr>
        <p:spPr>
          <a:xfrm>
            <a:off x="266701" y="992305"/>
            <a:ext cx="12418244" cy="6569429"/>
          </a:xfrm>
          <a:prstGeom prst="wedgeRoundRectCallout">
            <a:avLst>
              <a:gd fmla="val 572" name="adj1"/>
              <a:gd fmla="val 63511" name="adj2"/>
              <a:gd fmla="val 16667" name="adj3"/>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5"/>
          <p:cNvSpPr/>
          <p:nvPr/>
        </p:nvSpPr>
        <p:spPr>
          <a:xfrm>
            <a:off x="7106604" y="1197782"/>
            <a:ext cx="4056696" cy="442674"/>
          </a:xfrm>
          <a:prstGeom prst="roundRect">
            <a:avLst>
              <a:gd fmla="val 16667" name="adj"/>
            </a:avLst>
          </a:prstGeom>
          <a:solidFill>
            <a:srgbClr val="FFFF00"/>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000">
                <a:solidFill>
                  <a:srgbClr val="FF0000"/>
                </a:solidFill>
                <a:latin typeface="Calibri"/>
                <a:ea typeface="Calibri"/>
                <a:cs typeface="Calibri"/>
                <a:sym typeface="Calibri"/>
              </a:rPr>
              <a:t>Health and Safety at Work Act 1974</a:t>
            </a:r>
            <a:endParaRPr/>
          </a:p>
        </p:txBody>
      </p:sp>
      <p:sp>
        <p:nvSpPr>
          <p:cNvPr id="214" name="Google Shape;214;p5"/>
          <p:cNvSpPr/>
          <p:nvPr/>
        </p:nvSpPr>
        <p:spPr>
          <a:xfrm>
            <a:off x="6182182" y="2157166"/>
            <a:ext cx="2439355"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Key features</a:t>
            </a:r>
            <a:endParaRPr sz="1600">
              <a:solidFill>
                <a:srgbClr val="FF0000"/>
              </a:solidFill>
              <a:latin typeface="Calibri"/>
              <a:ea typeface="Calibri"/>
              <a:cs typeface="Calibri"/>
              <a:sym typeface="Calibri"/>
            </a:endParaRPr>
          </a:p>
        </p:txBody>
      </p:sp>
      <p:sp>
        <p:nvSpPr>
          <p:cNvPr id="215" name="Google Shape;215;p5"/>
          <p:cNvSpPr/>
          <p:nvPr/>
        </p:nvSpPr>
        <p:spPr>
          <a:xfrm>
            <a:off x="2483483" y="1348053"/>
            <a:ext cx="2406339"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7030A0"/>
                </a:solidFill>
                <a:latin typeface="Calibri"/>
                <a:ea typeface="Calibri"/>
                <a:cs typeface="Calibri"/>
                <a:sym typeface="Calibri"/>
              </a:rPr>
              <a:t>Who does it protect</a:t>
            </a:r>
            <a:endParaRPr/>
          </a:p>
        </p:txBody>
      </p:sp>
      <p:sp>
        <p:nvSpPr>
          <p:cNvPr id="216" name="Google Shape;216;p5"/>
          <p:cNvSpPr/>
          <p:nvPr/>
        </p:nvSpPr>
        <p:spPr>
          <a:xfrm>
            <a:off x="643462" y="2225072"/>
            <a:ext cx="2034980" cy="374571"/>
          </a:xfrm>
          <a:prstGeom prst="roundRect">
            <a:avLst>
              <a:gd fmla="val 16667" name="adj"/>
            </a:avLst>
          </a:prstGeom>
          <a:noFill/>
          <a:ln cap="flat" cmpd="sng" w="2857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GB" sz="1600">
                <a:solidFill>
                  <a:schemeClr val="dk1"/>
                </a:solidFill>
                <a:latin typeface="Calibri"/>
                <a:ea typeface="Calibri"/>
                <a:cs typeface="Calibri"/>
                <a:sym typeface="Calibri"/>
              </a:rPr>
              <a:t>Anyone who has a job</a:t>
            </a:r>
            <a:endParaRPr sz="1600">
              <a:solidFill>
                <a:schemeClr val="dk1"/>
              </a:solidFill>
              <a:latin typeface="Calibri"/>
              <a:ea typeface="Calibri"/>
              <a:cs typeface="Calibri"/>
              <a:sym typeface="Calibri"/>
            </a:endParaRPr>
          </a:p>
        </p:txBody>
      </p:sp>
      <p:cxnSp>
        <p:nvCxnSpPr>
          <p:cNvPr id="217" name="Google Shape;217;p5"/>
          <p:cNvCxnSpPr>
            <a:stCxn id="215" idx="2"/>
            <a:endCxn id="216" idx="0"/>
          </p:cNvCxnSpPr>
          <p:nvPr/>
        </p:nvCxnSpPr>
        <p:spPr>
          <a:xfrm flipH="1">
            <a:off x="1661053" y="1722624"/>
            <a:ext cx="2025600" cy="502500"/>
          </a:xfrm>
          <a:prstGeom prst="straightConnector1">
            <a:avLst/>
          </a:prstGeom>
          <a:noFill/>
          <a:ln cap="flat" cmpd="sng" w="9525">
            <a:solidFill>
              <a:schemeClr val="dk1"/>
            </a:solidFill>
            <a:prstDash val="solid"/>
            <a:miter lim="800000"/>
            <a:headEnd len="sm" w="sm" type="none"/>
            <a:tailEnd len="med" w="med" type="triangle"/>
          </a:ln>
        </p:spPr>
      </p:cxnSp>
      <p:cxnSp>
        <p:nvCxnSpPr>
          <p:cNvPr id="218" name="Google Shape;218;p5"/>
          <p:cNvCxnSpPr>
            <a:stCxn id="213" idx="1"/>
            <a:endCxn id="215" idx="3"/>
          </p:cNvCxnSpPr>
          <p:nvPr/>
        </p:nvCxnSpPr>
        <p:spPr>
          <a:xfrm flipH="1">
            <a:off x="4889904" y="1419119"/>
            <a:ext cx="2216700" cy="116100"/>
          </a:xfrm>
          <a:prstGeom prst="straightConnector1">
            <a:avLst/>
          </a:prstGeom>
          <a:noFill/>
          <a:ln cap="flat" cmpd="sng" w="9525">
            <a:solidFill>
              <a:schemeClr val="dk1"/>
            </a:solidFill>
            <a:prstDash val="solid"/>
            <a:miter lim="800000"/>
            <a:headEnd len="sm" w="sm" type="none"/>
            <a:tailEnd len="med" w="med" type="triangle"/>
          </a:ln>
        </p:spPr>
      </p:cxnSp>
      <p:cxnSp>
        <p:nvCxnSpPr>
          <p:cNvPr id="219" name="Google Shape;219;p5"/>
          <p:cNvCxnSpPr>
            <a:stCxn id="213" idx="2"/>
            <a:endCxn id="214" idx="0"/>
          </p:cNvCxnSpPr>
          <p:nvPr/>
        </p:nvCxnSpPr>
        <p:spPr>
          <a:xfrm flipH="1">
            <a:off x="7401852" y="1640456"/>
            <a:ext cx="1733100" cy="516600"/>
          </a:xfrm>
          <a:prstGeom prst="straightConnector1">
            <a:avLst/>
          </a:prstGeom>
          <a:noFill/>
          <a:ln cap="flat" cmpd="sng" w="9525">
            <a:solidFill>
              <a:schemeClr val="dk1"/>
            </a:solidFill>
            <a:prstDash val="solid"/>
            <a:miter lim="800000"/>
            <a:headEnd len="sm" w="sm" type="none"/>
            <a:tailEnd len="med" w="med" type="triangle"/>
          </a:ln>
        </p:spPr>
      </p:cxnSp>
      <p:sp>
        <p:nvSpPr>
          <p:cNvPr id="220" name="Google Shape;220;p5"/>
          <p:cNvSpPr/>
          <p:nvPr/>
        </p:nvSpPr>
        <p:spPr>
          <a:xfrm>
            <a:off x="7106603" y="3638223"/>
            <a:ext cx="5249725" cy="282630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Must follow health and safety regulations</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Must report any hazards to the employer</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Must not misuse or tamper equipment needed for health and safety</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Employees, visitors, outside workers and the public have to be kept safe and free from risk or injury</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Employees have to look after their own health and safety at work and of others and should not mess around with anything needed to keep people safe, e.g. fire extinguishers</a:t>
            </a:r>
            <a:endParaRPr sz="1600">
              <a:solidFill>
                <a:schemeClr val="dk1"/>
              </a:solidFill>
              <a:latin typeface="Calibri"/>
              <a:ea typeface="Calibri"/>
              <a:cs typeface="Calibri"/>
              <a:sym typeface="Calibri"/>
            </a:endParaRPr>
          </a:p>
        </p:txBody>
      </p:sp>
      <p:sp>
        <p:nvSpPr>
          <p:cNvPr id="221" name="Google Shape;221;p5"/>
          <p:cNvSpPr/>
          <p:nvPr/>
        </p:nvSpPr>
        <p:spPr>
          <a:xfrm>
            <a:off x="3127652" y="2810914"/>
            <a:ext cx="1117999" cy="338554"/>
          </a:xfrm>
          <a:prstGeom prst="rect">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Employers </a:t>
            </a:r>
            <a:endParaRPr/>
          </a:p>
        </p:txBody>
      </p:sp>
      <p:sp>
        <p:nvSpPr>
          <p:cNvPr id="222" name="Google Shape;222;p5"/>
          <p:cNvSpPr/>
          <p:nvPr/>
        </p:nvSpPr>
        <p:spPr>
          <a:xfrm>
            <a:off x="9180031" y="2810914"/>
            <a:ext cx="1102867" cy="338554"/>
          </a:xfrm>
          <a:prstGeom prst="rect">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chemeClr val="dk1"/>
                </a:solidFill>
                <a:latin typeface="Calibri"/>
                <a:ea typeface="Calibri"/>
                <a:cs typeface="Calibri"/>
                <a:sym typeface="Calibri"/>
              </a:rPr>
              <a:t>Employees</a:t>
            </a:r>
            <a:endParaRPr/>
          </a:p>
        </p:txBody>
      </p:sp>
      <p:sp>
        <p:nvSpPr>
          <p:cNvPr id="223" name="Google Shape;223;p5"/>
          <p:cNvSpPr/>
          <p:nvPr/>
        </p:nvSpPr>
        <p:spPr>
          <a:xfrm>
            <a:off x="676772" y="3737652"/>
            <a:ext cx="6019760" cy="2860358"/>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Noto Sans Symbols"/>
              <a:buChar char="⮚"/>
            </a:pPr>
            <a:r>
              <a:rPr lang="en-GB" sz="1800">
                <a:solidFill>
                  <a:schemeClr val="dk1"/>
                </a:solidFill>
                <a:latin typeface="Calibri"/>
                <a:ea typeface="Calibri"/>
                <a:cs typeface="Calibri"/>
                <a:sym typeface="Calibri"/>
              </a:rPr>
              <a:t>The </a:t>
            </a:r>
            <a:r>
              <a:rPr lang="en-GB" sz="1800">
                <a:solidFill>
                  <a:schemeClr val="dk1"/>
                </a:solidFill>
                <a:latin typeface="Calibri"/>
                <a:ea typeface="Calibri"/>
                <a:cs typeface="Calibri"/>
                <a:sym typeface="Calibri"/>
              </a:rPr>
              <a:t>workplace</a:t>
            </a:r>
            <a:r>
              <a:rPr lang="en-GB" sz="1800">
                <a:solidFill>
                  <a:schemeClr val="dk1"/>
                </a:solidFill>
                <a:latin typeface="Calibri"/>
                <a:ea typeface="Calibri"/>
                <a:cs typeface="Calibri"/>
                <a:sym typeface="Calibri"/>
              </a:rPr>
              <a:t> must be safe</a:t>
            </a:r>
            <a:endParaRPr/>
          </a:p>
          <a:p>
            <a:pPr indent="-285750" lvl="0" marL="285750" marR="0" rtl="0" algn="l">
              <a:spcBef>
                <a:spcPts val="0"/>
              </a:spcBef>
              <a:spcAft>
                <a:spcPts val="0"/>
              </a:spcAft>
              <a:buClr>
                <a:schemeClr val="dk1"/>
              </a:buClr>
              <a:buSzPts val="1800"/>
              <a:buFont typeface="Noto Sans Symbols"/>
              <a:buChar char="⮚"/>
            </a:pPr>
            <a:r>
              <a:rPr lang="en-GB" sz="1800">
                <a:solidFill>
                  <a:schemeClr val="dk1"/>
                </a:solidFill>
                <a:latin typeface="Calibri"/>
                <a:ea typeface="Calibri"/>
                <a:cs typeface="Calibri"/>
                <a:sym typeface="Calibri"/>
              </a:rPr>
              <a:t>Equipment has to be safe and in good working order</a:t>
            </a:r>
            <a:endParaRPr/>
          </a:p>
          <a:p>
            <a:pPr indent="-285750" lvl="0" marL="285750" marR="0" rtl="0" algn="l">
              <a:spcBef>
                <a:spcPts val="0"/>
              </a:spcBef>
              <a:spcAft>
                <a:spcPts val="0"/>
              </a:spcAft>
              <a:buClr>
                <a:schemeClr val="dk1"/>
              </a:buClr>
              <a:buSzPts val="1800"/>
              <a:buFont typeface="Noto Sans Symbols"/>
              <a:buChar char="⮚"/>
            </a:pPr>
            <a:r>
              <a:rPr lang="en-GB" sz="1800">
                <a:solidFill>
                  <a:schemeClr val="dk1"/>
                </a:solidFill>
                <a:latin typeface="Calibri"/>
                <a:ea typeface="Calibri"/>
                <a:cs typeface="Calibri"/>
                <a:sym typeface="Calibri"/>
              </a:rPr>
              <a:t>There must be enough health and safety training for staff</a:t>
            </a:r>
            <a:endParaRPr/>
          </a:p>
          <a:p>
            <a:pPr indent="-285750" lvl="0" marL="285750" marR="0" rtl="0" algn="l">
              <a:spcBef>
                <a:spcPts val="0"/>
              </a:spcBef>
              <a:spcAft>
                <a:spcPts val="0"/>
              </a:spcAft>
              <a:buClr>
                <a:schemeClr val="dk1"/>
              </a:buClr>
              <a:buSzPts val="1800"/>
              <a:buFont typeface="Noto Sans Symbols"/>
              <a:buChar char="⮚"/>
            </a:pPr>
            <a:r>
              <a:rPr lang="en-GB" sz="1800">
                <a:solidFill>
                  <a:schemeClr val="dk1"/>
                </a:solidFill>
                <a:latin typeface="Calibri"/>
                <a:ea typeface="Calibri"/>
                <a:cs typeface="Calibri"/>
                <a:sym typeface="Calibri"/>
              </a:rPr>
              <a:t>Protective equipment must be free of charge to staff</a:t>
            </a:r>
            <a:endParaRPr/>
          </a:p>
          <a:p>
            <a:pPr indent="-285750" lvl="0" marL="285750" marR="0" rtl="0" algn="l">
              <a:spcBef>
                <a:spcPts val="0"/>
              </a:spcBef>
              <a:spcAft>
                <a:spcPts val="0"/>
              </a:spcAft>
              <a:buClr>
                <a:schemeClr val="dk1"/>
              </a:buClr>
              <a:buSzPts val="1800"/>
              <a:buFont typeface="Noto Sans Symbols"/>
              <a:buChar char="⮚"/>
            </a:pPr>
            <a:r>
              <a:rPr lang="en-GB" sz="1800">
                <a:solidFill>
                  <a:schemeClr val="dk1"/>
                </a:solidFill>
                <a:latin typeface="Calibri"/>
                <a:ea typeface="Calibri"/>
                <a:cs typeface="Calibri"/>
                <a:sym typeface="Calibri"/>
              </a:rPr>
              <a:t>Employers have to keep their workers safe, provide equipment that is safe, harmful substances have to be used and stored safely, provide training for their workers and reduce or remove risks </a:t>
            </a:r>
            <a:endParaRPr/>
          </a:p>
        </p:txBody>
      </p:sp>
      <p:cxnSp>
        <p:nvCxnSpPr>
          <p:cNvPr id="224" name="Google Shape;224;p5"/>
          <p:cNvCxnSpPr>
            <a:stCxn id="214" idx="1"/>
            <a:endCxn id="221" idx="0"/>
          </p:cNvCxnSpPr>
          <p:nvPr/>
        </p:nvCxnSpPr>
        <p:spPr>
          <a:xfrm flipH="1">
            <a:off x="3686782" y="2344452"/>
            <a:ext cx="2495400" cy="466500"/>
          </a:xfrm>
          <a:prstGeom prst="straightConnector1">
            <a:avLst/>
          </a:prstGeom>
          <a:noFill/>
          <a:ln cap="flat" cmpd="sng" w="9525">
            <a:solidFill>
              <a:schemeClr val="dk1"/>
            </a:solidFill>
            <a:prstDash val="solid"/>
            <a:miter lim="800000"/>
            <a:headEnd len="sm" w="sm" type="none"/>
            <a:tailEnd len="med" w="med" type="triangle"/>
          </a:ln>
        </p:spPr>
      </p:cxnSp>
      <p:cxnSp>
        <p:nvCxnSpPr>
          <p:cNvPr id="225" name="Google Shape;225;p5"/>
          <p:cNvCxnSpPr>
            <a:stCxn id="214" idx="3"/>
            <a:endCxn id="222" idx="0"/>
          </p:cNvCxnSpPr>
          <p:nvPr/>
        </p:nvCxnSpPr>
        <p:spPr>
          <a:xfrm>
            <a:off x="8621537" y="2344452"/>
            <a:ext cx="1110000" cy="466500"/>
          </a:xfrm>
          <a:prstGeom prst="straightConnector1">
            <a:avLst/>
          </a:prstGeom>
          <a:noFill/>
          <a:ln cap="flat" cmpd="sng" w="9525">
            <a:solidFill>
              <a:schemeClr val="dk1"/>
            </a:solidFill>
            <a:prstDash val="solid"/>
            <a:miter lim="800000"/>
            <a:headEnd len="sm" w="sm" type="none"/>
            <a:tailEnd len="med" w="med" type="triangle"/>
          </a:ln>
        </p:spPr>
      </p:cxnSp>
      <p:cxnSp>
        <p:nvCxnSpPr>
          <p:cNvPr id="226" name="Google Shape;226;p5"/>
          <p:cNvCxnSpPr>
            <a:stCxn id="221" idx="2"/>
            <a:endCxn id="223" idx="0"/>
          </p:cNvCxnSpPr>
          <p:nvPr/>
        </p:nvCxnSpPr>
        <p:spPr>
          <a:xfrm>
            <a:off x="3686651" y="3149468"/>
            <a:ext cx="0" cy="588300"/>
          </a:xfrm>
          <a:prstGeom prst="straightConnector1">
            <a:avLst/>
          </a:prstGeom>
          <a:noFill/>
          <a:ln cap="flat" cmpd="sng" w="9525">
            <a:solidFill>
              <a:schemeClr val="dk1"/>
            </a:solidFill>
            <a:prstDash val="solid"/>
            <a:miter lim="800000"/>
            <a:headEnd len="sm" w="sm" type="none"/>
            <a:tailEnd len="med" w="med" type="triangle"/>
          </a:ln>
        </p:spPr>
      </p:cxnSp>
      <p:cxnSp>
        <p:nvCxnSpPr>
          <p:cNvPr id="227" name="Google Shape;227;p5"/>
          <p:cNvCxnSpPr>
            <a:stCxn id="222" idx="2"/>
            <a:endCxn id="220" idx="0"/>
          </p:cNvCxnSpPr>
          <p:nvPr/>
        </p:nvCxnSpPr>
        <p:spPr>
          <a:xfrm>
            <a:off x="9731465" y="3149468"/>
            <a:ext cx="0" cy="4887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6"/>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RO21 – </a:t>
            </a:r>
            <a:r>
              <a:rPr lang="en-GB" sz="2000">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LO3: Understand how legislation impacts on care settings</a:t>
            </a:r>
            <a:endParaRPr b="1" sz="2800">
              <a:solidFill>
                <a:schemeClr val="dk1"/>
              </a:solidFill>
              <a:latin typeface="Calibri"/>
              <a:ea typeface="Calibri"/>
              <a:cs typeface="Calibri"/>
              <a:sym typeface="Calibri"/>
            </a:endParaRPr>
          </a:p>
        </p:txBody>
      </p:sp>
      <p:sp>
        <p:nvSpPr>
          <p:cNvPr id="233" name="Google Shape;233;p6"/>
          <p:cNvSpPr txBox="1"/>
          <p:nvPr/>
        </p:nvSpPr>
        <p:spPr>
          <a:xfrm>
            <a:off x="2719814" y="7611192"/>
            <a:ext cx="3680986" cy="369332"/>
          </a:xfrm>
          <a:prstGeom prst="rect">
            <a:avLst/>
          </a:prstGeom>
          <a:solidFill>
            <a:srgbClr val="DDEAF6"/>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rgbClr val="FF0000"/>
                </a:solidFill>
                <a:latin typeface="Calibri"/>
                <a:ea typeface="Calibri"/>
                <a:cs typeface="Calibri"/>
                <a:sym typeface="Calibri"/>
              </a:rPr>
              <a:t>Legislation </a:t>
            </a:r>
            <a:r>
              <a:rPr b="1" lang="en-GB" sz="1800">
                <a:solidFill>
                  <a:schemeClr val="dk1"/>
                </a:solidFill>
                <a:latin typeface="Calibri"/>
                <a:ea typeface="Calibri"/>
                <a:cs typeface="Calibri"/>
                <a:sym typeface="Calibri"/>
              </a:rPr>
              <a:t>that protect service users</a:t>
            </a:r>
            <a:endParaRPr/>
          </a:p>
        </p:txBody>
      </p:sp>
      <p:sp>
        <p:nvSpPr>
          <p:cNvPr id="234" name="Google Shape;234;p6"/>
          <p:cNvSpPr/>
          <p:nvPr/>
        </p:nvSpPr>
        <p:spPr>
          <a:xfrm>
            <a:off x="2705652" y="8061563"/>
            <a:ext cx="3680987" cy="1464231"/>
          </a:xfrm>
          <a:prstGeom prst="roundRect">
            <a:avLst>
              <a:gd fmla="val 16667" name="adj"/>
            </a:avLst>
          </a:prstGeom>
          <a:solidFill>
            <a:schemeClr val="lt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Equality Act 2010</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Children Act 2004,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Data Protection Act 1998</a:t>
            </a:r>
            <a:endParaRPr/>
          </a:p>
          <a:p>
            <a:pPr indent="-285750" lvl="0" marL="285750" marR="0" rtl="0" algn="l">
              <a:spcBef>
                <a:spcPts val="0"/>
              </a:spcBef>
              <a:spcAft>
                <a:spcPts val="0"/>
              </a:spcAft>
              <a:buClr>
                <a:schemeClr val="dk1"/>
              </a:buClr>
              <a:buSzPts val="1600"/>
              <a:buFont typeface="Noto Sans Symbols"/>
              <a:buChar char="❑"/>
            </a:pPr>
            <a:r>
              <a:rPr lang="en-GB" sz="1600">
                <a:solidFill>
                  <a:schemeClr val="dk1"/>
                </a:solidFill>
                <a:latin typeface="Calibri"/>
                <a:ea typeface="Calibri"/>
                <a:cs typeface="Calibri"/>
                <a:sym typeface="Calibri"/>
              </a:rPr>
              <a:t>Health and Safety at Work Act 1974</a:t>
            </a:r>
            <a:endParaRPr/>
          </a:p>
          <a:p>
            <a:pPr indent="-285750" lvl="0" marL="285750" marR="0" rtl="0" algn="l">
              <a:spcBef>
                <a:spcPts val="0"/>
              </a:spcBef>
              <a:spcAft>
                <a:spcPts val="0"/>
              </a:spcAft>
              <a:buClr>
                <a:srgbClr val="FF0000"/>
              </a:buClr>
              <a:buSzPts val="1600"/>
              <a:buFont typeface="Noto Sans Symbols"/>
              <a:buChar char="❑"/>
            </a:pPr>
            <a:r>
              <a:rPr b="1" lang="en-GB" sz="1600">
                <a:solidFill>
                  <a:srgbClr val="FF0000"/>
                </a:solidFill>
                <a:latin typeface="Calibri"/>
                <a:ea typeface="Calibri"/>
                <a:cs typeface="Calibri"/>
                <a:sym typeface="Calibri"/>
              </a:rPr>
              <a:t>Mental Health Act 2007</a:t>
            </a:r>
            <a:endParaRPr/>
          </a:p>
        </p:txBody>
      </p:sp>
      <p:sp>
        <p:nvSpPr>
          <p:cNvPr id="235" name="Google Shape;235;p6"/>
          <p:cNvSpPr/>
          <p:nvPr/>
        </p:nvSpPr>
        <p:spPr>
          <a:xfrm>
            <a:off x="266701" y="992305"/>
            <a:ext cx="12418244" cy="6569429"/>
          </a:xfrm>
          <a:prstGeom prst="wedgeRoundRectCallout">
            <a:avLst>
              <a:gd fmla="val 572" name="adj1"/>
              <a:gd fmla="val 63511" name="adj2"/>
              <a:gd fmla="val 16667" name="adj3"/>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6" name="Google Shape;236;p6"/>
          <p:cNvSpPr/>
          <p:nvPr/>
        </p:nvSpPr>
        <p:spPr>
          <a:xfrm>
            <a:off x="7106604" y="1197782"/>
            <a:ext cx="3612037" cy="442674"/>
          </a:xfrm>
          <a:prstGeom prst="roundRect">
            <a:avLst>
              <a:gd fmla="val 16667" name="adj"/>
            </a:avLst>
          </a:prstGeom>
          <a:solidFill>
            <a:srgbClr val="FFFF00"/>
          </a:solidFill>
          <a:ln cap="flat" cmpd="sng" w="2857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Mental Health Act 2007</a:t>
            </a:r>
            <a:endParaRPr/>
          </a:p>
        </p:txBody>
      </p:sp>
      <p:sp>
        <p:nvSpPr>
          <p:cNvPr id="237" name="Google Shape;237;p6"/>
          <p:cNvSpPr/>
          <p:nvPr/>
        </p:nvSpPr>
        <p:spPr>
          <a:xfrm>
            <a:off x="5390145" y="4512992"/>
            <a:ext cx="2241018" cy="2261533"/>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They can live in community with support from carers and the medical profession but can still be admitted to hospital if they don’t follow treatment</a:t>
            </a:r>
            <a:endParaRPr/>
          </a:p>
        </p:txBody>
      </p:sp>
      <p:sp>
        <p:nvSpPr>
          <p:cNvPr id="238" name="Google Shape;238;p6"/>
          <p:cNvSpPr/>
          <p:nvPr/>
        </p:nvSpPr>
        <p:spPr>
          <a:xfrm>
            <a:off x="6034532" y="2213868"/>
            <a:ext cx="2439355" cy="374571"/>
          </a:xfrm>
          <a:prstGeom prst="roundRect">
            <a:avLst>
              <a:gd fmla="val 16667" name="adj"/>
            </a:avLst>
          </a:prstGeom>
          <a:solidFill>
            <a:schemeClr val="lt1"/>
          </a:solidFill>
          <a:ln cap="flat" cmpd="sng" w="28575">
            <a:solidFill>
              <a:srgbClr val="FF00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FF0000"/>
                </a:solidFill>
                <a:latin typeface="Calibri"/>
                <a:ea typeface="Calibri"/>
                <a:cs typeface="Calibri"/>
                <a:sym typeface="Calibri"/>
              </a:rPr>
              <a:t>Key features</a:t>
            </a:r>
            <a:endParaRPr sz="1600">
              <a:solidFill>
                <a:srgbClr val="FF0000"/>
              </a:solidFill>
              <a:latin typeface="Calibri"/>
              <a:ea typeface="Calibri"/>
              <a:cs typeface="Calibri"/>
              <a:sym typeface="Calibri"/>
            </a:endParaRPr>
          </a:p>
        </p:txBody>
      </p:sp>
      <p:sp>
        <p:nvSpPr>
          <p:cNvPr id="239" name="Google Shape;239;p6"/>
          <p:cNvSpPr/>
          <p:nvPr/>
        </p:nvSpPr>
        <p:spPr>
          <a:xfrm>
            <a:off x="2940683" y="1549123"/>
            <a:ext cx="2406339" cy="374571"/>
          </a:xfrm>
          <a:prstGeom prst="roundRect">
            <a:avLst>
              <a:gd fmla="val 16667" name="adj"/>
            </a:avLst>
          </a:prstGeom>
          <a:solidFill>
            <a:schemeClr val="lt1"/>
          </a:solidFill>
          <a:ln cap="flat" cmpd="sng" w="28575">
            <a:solidFill>
              <a:srgbClr val="7030A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600">
                <a:solidFill>
                  <a:srgbClr val="7030A0"/>
                </a:solidFill>
                <a:latin typeface="Calibri"/>
                <a:ea typeface="Calibri"/>
                <a:cs typeface="Calibri"/>
                <a:sym typeface="Calibri"/>
              </a:rPr>
              <a:t>Who does it protect</a:t>
            </a:r>
            <a:endParaRPr/>
          </a:p>
        </p:txBody>
      </p:sp>
      <p:sp>
        <p:nvSpPr>
          <p:cNvPr id="240" name="Google Shape;240;p6"/>
          <p:cNvSpPr/>
          <p:nvPr/>
        </p:nvSpPr>
        <p:spPr>
          <a:xfrm>
            <a:off x="656507" y="2326324"/>
            <a:ext cx="3301359" cy="646986"/>
          </a:xfrm>
          <a:prstGeom prst="roundRect">
            <a:avLst>
              <a:gd fmla="val 16667" name="adj"/>
            </a:avLst>
          </a:prstGeom>
          <a:noFill/>
          <a:ln cap="flat" cmpd="sng" w="28575">
            <a:solidFill>
              <a:srgbClr val="7030A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Adults with mental health problems (vulnerable adults)</a:t>
            </a:r>
            <a:endParaRPr sz="1600">
              <a:solidFill>
                <a:schemeClr val="dk1"/>
              </a:solidFill>
              <a:latin typeface="Calibri"/>
              <a:ea typeface="Calibri"/>
              <a:cs typeface="Calibri"/>
              <a:sym typeface="Calibri"/>
            </a:endParaRPr>
          </a:p>
        </p:txBody>
      </p:sp>
      <p:cxnSp>
        <p:nvCxnSpPr>
          <p:cNvPr id="241" name="Google Shape;241;p6"/>
          <p:cNvCxnSpPr>
            <a:stCxn id="239" idx="2"/>
          </p:cNvCxnSpPr>
          <p:nvPr/>
        </p:nvCxnSpPr>
        <p:spPr>
          <a:xfrm flipH="1">
            <a:off x="2307253" y="1923694"/>
            <a:ext cx="1836600" cy="402600"/>
          </a:xfrm>
          <a:prstGeom prst="straightConnector1">
            <a:avLst/>
          </a:prstGeom>
          <a:noFill/>
          <a:ln cap="flat" cmpd="sng" w="9525">
            <a:solidFill>
              <a:schemeClr val="dk1"/>
            </a:solidFill>
            <a:prstDash val="solid"/>
            <a:miter lim="800000"/>
            <a:headEnd len="sm" w="sm" type="none"/>
            <a:tailEnd len="med" w="med" type="triangle"/>
          </a:ln>
        </p:spPr>
      </p:cxnSp>
      <p:cxnSp>
        <p:nvCxnSpPr>
          <p:cNvPr id="242" name="Google Shape;242;p6"/>
          <p:cNvCxnSpPr>
            <a:stCxn id="236" idx="1"/>
            <a:endCxn id="239" idx="3"/>
          </p:cNvCxnSpPr>
          <p:nvPr/>
        </p:nvCxnSpPr>
        <p:spPr>
          <a:xfrm flipH="1">
            <a:off x="5347104" y="1419119"/>
            <a:ext cx="1759500" cy="317400"/>
          </a:xfrm>
          <a:prstGeom prst="straightConnector1">
            <a:avLst/>
          </a:prstGeom>
          <a:noFill/>
          <a:ln cap="flat" cmpd="sng" w="9525">
            <a:solidFill>
              <a:schemeClr val="dk1"/>
            </a:solidFill>
            <a:prstDash val="solid"/>
            <a:miter lim="800000"/>
            <a:headEnd len="sm" w="sm" type="none"/>
            <a:tailEnd len="med" w="med" type="triangle"/>
          </a:ln>
        </p:spPr>
      </p:cxnSp>
      <p:cxnSp>
        <p:nvCxnSpPr>
          <p:cNvPr id="243" name="Google Shape;243;p6"/>
          <p:cNvCxnSpPr>
            <a:stCxn id="236" idx="2"/>
            <a:endCxn id="238" idx="0"/>
          </p:cNvCxnSpPr>
          <p:nvPr/>
        </p:nvCxnSpPr>
        <p:spPr>
          <a:xfrm flipH="1">
            <a:off x="7254222" y="1640456"/>
            <a:ext cx="1658400" cy="573300"/>
          </a:xfrm>
          <a:prstGeom prst="straightConnector1">
            <a:avLst/>
          </a:prstGeom>
          <a:noFill/>
          <a:ln cap="flat" cmpd="sng" w="9525">
            <a:solidFill>
              <a:schemeClr val="dk1"/>
            </a:solidFill>
            <a:prstDash val="solid"/>
            <a:miter lim="800000"/>
            <a:headEnd len="sm" w="sm" type="none"/>
            <a:tailEnd len="med" w="med" type="triangle"/>
          </a:ln>
        </p:spPr>
      </p:cxnSp>
      <p:sp>
        <p:nvSpPr>
          <p:cNvPr id="244" name="Google Shape;244;p6"/>
          <p:cNvSpPr/>
          <p:nvPr/>
        </p:nvSpPr>
        <p:spPr>
          <a:xfrm>
            <a:off x="656507" y="3278532"/>
            <a:ext cx="3487346"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People can be admitted into care if they are thought to be a danger to themselves or others</a:t>
            </a:r>
            <a:endParaRPr/>
          </a:p>
        </p:txBody>
      </p:sp>
      <p:sp>
        <p:nvSpPr>
          <p:cNvPr id="245" name="Google Shape;245;p6"/>
          <p:cNvSpPr/>
          <p:nvPr/>
        </p:nvSpPr>
        <p:spPr>
          <a:xfrm>
            <a:off x="1284404" y="4389677"/>
            <a:ext cx="2231551" cy="91940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They can ask for a close relative to represent them (advocate)</a:t>
            </a:r>
            <a:endParaRPr/>
          </a:p>
        </p:txBody>
      </p:sp>
      <p:sp>
        <p:nvSpPr>
          <p:cNvPr id="246" name="Google Shape;246;p6"/>
          <p:cNvSpPr/>
          <p:nvPr/>
        </p:nvSpPr>
        <p:spPr>
          <a:xfrm>
            <a:off x="3327186" y="5390117"/>
            <a:ext cx="1512553" cy="146423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People with mental health issues can refuse treatment</a:t>
            </a:r>
            <a:endParaRPr/>
          </a:p>
        </p:txBody>
      </p:sp>
      <p:sp>
        <p:nvSpPr>
          <p:cNvPr id="247" name="Google Shape;247;p6"/>
          <p:cNvSpPr/>
          <p:nvPr/>
        </p:nvSpPr>
        <p:spPr>
          <a:xfrm>
            <a:off x="10085219" y="2535802"/>
            <a:ext cx="2365255" cy="64698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They can choose their main carer</a:t>
            </a:r>
            <a:endParaRPr/>
          </a:p>
        </p:txBody>
      </p:sp>
      <p:sp>
        <p:nvSpPr>
          <p:cNvPr id="248" name="Google Shape;248;p6"/>
          <p:cNvSpPr/>
          <p:nvPr/>
        </p:nvSpPr>
        <p:spPr>
          <a:xfrm>
            <a:off x="10497884" y="5372261"/>
            <a:ext cx="1948629"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They can only be kept in hospital if the right treatment is available</a:t>
            </a:r>
            <a:endParaRPr/>
          </a:p>
        </p:txBody>
      </p:sp>
      <p:sp>
        <p:nvSpPr>
          <p:cNvPr id="249" name="Google Shape;249;p6"/>
          <p:cNvSpPr/>
          <p:nvPr/>
        </p:nvSpPr>
        <p:spPr>
          <a:xfrm>
            <a:off x="8101419" y="5099846"/>
            <a:ext cx="2158033" cy="1464231"/>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They can be kept in hospital if they are a danger to themselves or others without their permission</a:t>
            </a:r>
            <a:endParaRPr/>
          </a:p>
        </p:txBody>
      </p:sp>
      <p:sp>
        <p:nvSpPr>
          <p:cNvPr id="250" name="Google Shape;250;p6"/>
          <p:cNvSpPr/>
          <p:nvPr/>
        </p:nvSpPr>
        <p:spPr>
          <a:xfrm>
            <a:off x="10601440" y="3623619"/>
            <a:ext cx="1845073" cy="1191816"/>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600">
                <a:solidFill>
                  <a:schemeClr val="dk1"/>
                </a:solidFill>
                <a:latin typeface="Calibri"/>
                <a:ea typeface="Calibri"/>
                <a:cs typeface="Calibri"/>
                <a:sym typeface="Calibri"/>
              </a:rPr>
              <a:t>Services have to be suitable for different age groups</a:t>
            </a:r>
            <a:endParaRPr/>
          </a:p>
        </p:txBody>
      </p:sp>
      <p:cxnSp>
        <p:nvCxnSpPr>
          <p:cNvPr id="251" name="Google Shape;251;p6"/>
          <p:cNvCxnSpPr>
            <a:stCxn id="238" idx="2"/>
            <a:endCxn id="244" idx="3"/>
          </p:cNvCxnSpPr>
          <p:nvPr/>
        </p:nvCxnSpPr>
        <p:spPr>
          <a:xfrm flipH="1">
            <a:off x="4143810" y="2588439"/>
            <a:ext cx="3110400" cy="1149900"/>
          </a:xfrm>
          <a:prstGeom prst="straightConnector1">
            <a:avLst/>
          </a:prstGeom>
          <a:noFill/>
          <a:ln cap="flat" cmpd="sng" w="9525">
            <a:solidFill>
              <a:schemeClr val="dk1"/>
            </a:solidFill>
            <a:prstDash val="solid"/>
            <a:miter lim="800000"/>
            <a:headEnd len="sm" w="sm" type="none"/>
            <a:tailEnd len="med" w="med" type="triangle"/>
          </a:ln>
        </p:spPr>
      </p:cxnSp>
      <p:cxnSp>
        <p:nvCxnSpPr>
          <p:cNvPr id="252" name="Google Shape;252;p6"/>
          <p:cNvCxnSpPr>
            <a:stCxn id="238" idx="2"/>
            <a:endCxn id="245" idx="3"/>
          </p:cNvCxnSpPr>
          <p:nvPr/>
        </p:nvCxnSpPr>
        <p:spPr>
          <a:xfrm flipH="1">
            <a:off x="3515910" y="2588439"/>
            <a:ext cx="3738300" cy="2260800"/>
          </a:xfrm>
          <a:prstGeom prst="straightConnector1">
            <a:avLst/>
          </a:prstGeom>
          <a:noFill/>
          <a:ln cap="flat" cmpd="sng" w="9525">
            <a:solidFill>
              <a:schemeClr val="dk1"/>
            </a:solidFill>
            <a:prstDash val="solid"/>
            <a:miter lim="800000"/>
            <a:headEnd len="sm" w="sm" type="none"/>
            <a:tailEnd len="med" w="med" type="triangle"/>
          </a:ln>
        </p:spPr>
      </p:cxnSp>
      <p:cxnSp>
        <p:nvCxnSpPr>
          <p:cNvPr id="253" name="Google Shape;253;p6"/>
          <p:cNvCxnSpPr>
            <a:stCxn id="238" idx="2"/>
          </p:cNvCxnSpPr>
          <p:nvPr/>
        </p:nvCxnSpPr>
        <p:spPr>
          <a:xfrm flipH="1">
            <a:off x="3900210" y="2588439"/>
            <a:ext cx="3354000" cy="2779200"/>
          </a:xfrm>
          <a:prstGeom prst="straightConnector1">
            <a:avLst/>
          </a:prstGeom>
          <a:noFill/>
          <a:ln cap="flat" cmpd="sng" w="9525">
            <a:solidFill>
              <a:schemeClr val="dk1"/>
            </a:solidFill>
            <a:prstDash val="solid"/>
            <a:miter lim="800000"/>
            <a:headEnd len="sm" w="sm" type="none"/>
            <a:tailEnd len="med" w="med" type="triangle"/>
          </a:ln>
        </p:spPr>
      </p:cxnSp>
      <p:cxnSp>
        <p:nvCxnSpPr>
          <p:cNvPr id="254" name="Google Shape;254;p6"/>
          <p:cNvCxnSpPr>
            <a:stCxn id="238" idx="2"/>
            <a:endCxn id="237" idx="0"/>
          </p:cNvCxnSpPr>
          <p:nvPr/>
        </p:nvCxnSpPr>
        <p:spPr>
          <a:xfrm flipH="1">
            <a:off x="6510510" y="2588439"/>
            <a:ext cx="743700" cy="1924500"/>
          </a:xfrm>
          <a:prstGeom prst="straightConnector1">
            <a:avLst/>
          </a:prstGeom>
          <a:noFill/>
          <a:ln cap="flat" cmpd="sng" w="9525">
            <a:solidFill>
              <a:schemeClr val="dk1"/>
            </a:solidFill>
            <a:prstDash val="solid"/>
            <a:miter lim="800000"/>
            <a:headEnd len="sm" w="sm" type="none"/>
            <a:tailEnd len="med" w="med" type="triangle"/>
          </a:ln>
        </p:spPr>
      </p:cxnSp>
      <p:cxnSp>
        <p:nvCxnSpPr>
          <p:cNvPr id="255" name="Google Shape;255;p6"/>
          <p:cNvCxnSpPr>
            <a:stCxn id="238" idx="2"/>
            <a:endCxn id="249" idx="0"/>
          </p:cNvCxnSpPr>
          <p:nvPr/>
        </p:nvCxnSpPr>
        <p:spPr>
          <a:xfrm>
            <a:off x="7254210" y="2588439"/>
            <a:ext cx="1926300" cy="2511300"/>
          </a:xfrm>
          <a:prstGeom prst="straightConnector1">
            <a:avLst/>
          </a:prstGeom>
          <a:noFill/>
          <a:ln cap="flat" cmpd="sng" w="9525">
            <a:solidFill>
              <a:schemeClr val="dk1"/>
            </a:solidFill>
            <a:prstDash val="solid"/>
            <a:miter lim="800000"/>
            <a:headEnd len="sm" w="sm" type="none"/>
            <a:tailEnd len="med" w="med" type="triangle"/>
          </a:ln>
        </p:spPr>
      </p:cxnSp>
      <p:cxnSp>
        <p:nvCxnSpPr>
          <p:cNvPr id="256" name="Google Shape;256;p6"/>
          <p:cNvCxnSpPr>
            <a:stCxn id="238" idx="2"/>
            <a:endCxn id="248" idx="0"/>
          </p:cNvCxnSpPr>
          <p:nvPr/>
        </p:nvCxnSpPr>
        <p:spPr>
          <a:xfrm>
            <a:off x="7254210" y="2588439"/>
            <a:ext cx="4218000" cy="2783700"/>
          </a:xfrm>
          <a:prstGeom prst="straightConnector1">
            <a:avLst/>
          </a:prstGeom>
          <a:noFill/>
          <a:ln cap="flat" cmpd="sng" w="9525">
            <a:solidFill>
              <a:schemeClr val="dk1"/>
            </a:solidFill>
            <a:prstDash val="solid"/>
            <a:miter lim="800000"/>
            <a:headEnd len="sm" w="sm" type="none"/>
            <a:tailEnd len="med" w="med" type="triangle"/>
          </a:ln>
        </p:spPr>
      </p:cxnSp>
      <p:cxnSp>
        <p:nvCxnSpPr>
          <p:cNvPr id="257" name="Google Shape;257;p6"/>
          <p:cNvCxnSpPr>
            <a:stCxn id="238" idx="2"/>
            <a:endCxn id="250" idx="1"/>
          </p:cNvCxnSpPr>
          <p:nvPr/>
        </p:nvCxnSpPr>
        <p:spPr>
          <a:xfrm>
            <a:off x="7254210" y="2588439"/>
            <a:ext cx="3347100" cy="1631100"/>
          </a:xfrm>
          <a:prstGeom prst="straightConnector1">
            <a:avLst/>
          </a:prstGeom>
          <a:noFill/>
          <a:ln cap="flat" cmpd="sng" w="9525">
            <a:solidFill>
              <a:schemeClr val="dk1"/>
            </a:solidFill>
            <a:prstDash val="solid"/>
            <a:miter lim="800000"/>
            <a:headEnd len="sm" w="sm" type="none"/>
            <a:tailEnd len="med" w="med" type="triangle"/>
          </a:ln>
        </p:spPr>
      </p:cxnSp>
      <p:cxnSp>
        <p:nvCxnSpPr>
          <p:cNvPr id="258" name="Google Shape;258;p6"/>
          <p:cNvCxnSpPr>
            <a:stCxn id="238" idx="2"/>
            <a:endCxn id="247" idx="1"/>
          </p:cNvCxnSpPr>
          <p:nvPr/>
        </p:nvCxnSpPr>
        <p:spPr>
          <a:xfrm>
            <a:off x="7254210" y="2588439"/>
            <a:ext cx="2831100" cy="270900"/>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7"/>
          <p:cNvSpPr/>
          <p:nvPr/>
        </p:nvSpPr>
        <p:spPr>
          <a:xfrm>
            <a:off x="88335" y="124418"/>
            <a:ext cx="12596609" cy="688729"/>
          </a:xfrm>
          <a:prstGeom prst="flowChartProcess">
            <a:avLst/>
          </a:prstGeom>
          <a:solidFill>
            <a:srgbClr val="FFF2CC"/>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RO21 – </a:t>
            </a:r>
            <a:r>
              <a:rPr lang="en-GB" sz="2000">
                <a:solidFill>
                  <a:schemeClr val="dk1"/>
                </a:solidFill>
                <a:latin typeface="Calibri"/>
                <a:ea typeface="Calibri"/>
                <a:cs typeface="Calibri"/>
                <a:sym typeface="Calibri"/>
              </a:rPr>
              <a:t>Essential values of care for use with individuals in care settings</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LO3: Understand how legislation impacts on care settings</a:t>
            </a:r>
            <a:endParaRPr b="1" sz="2800">
              <a:solidFill>
                <a:schemeClr val="dk1"/>
              </a:solidFill>
              <a:latin typeface="Calibri"/>
              <a:ea typeface="Calibri"/>
              <a:cs typeface="Calibri"/>
              <a:sym typeface="Calibri"/>
            </a:endParaRPr>
          </a:p>
        </p:txBody>
      </p:sp>
      <p:sp>
        <p:nvSpPr>
          <p:cNvPr id="264" name="Google Shape;264;p7"/>
          <p:cNvSpPr/>
          <p:nvPr/>
        </p:nvSpPr>
        <p:spPr>
          <a:xfrm>
            <a:off x="3662783" y="959116"/>
            <a:ext cx="5931988" cy="788918"/>
          </a:xfrm>
          <a:prstGeom prst="roundRect">
            <a:avLst>
              <a:gd fmla="val 16667" name="adj"/>
            </a:avLst>
          </a:prstGeom>
          <a:solidFill>
            <a:srgbClr val="FFF2CC"/>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a:solidFill>
                  <a:schemeClr val="dk1"/>
                </a:solidFill>
                <a:latin typeface="Calibri"/>
                <a:ea typeface="Calibri"/>
                <a:cs typeface="Calibri"/>
                <a:sym typeface="Calibri"/>
              </a:rPr>
              <a:t>Legislation has </a:t>
            </a:r>
            <a:r>
              <a:rPr b="1" lang="en-GB" sz="1800">
                <a:solidFill>
                  <a:schemeClr val="dk1"/>
                </a:solidFill>
                <a:latin typeface="Calibri"/>
                <a:ea typeface="Calibri"/>
                <a:cs typeface="Calibri"/>
                <a:sym typeface="Calibri"/>
              </a:rPr>
              <a:t>an impact on people who use the service</a:t>
            </a:r>
            <a:r>
              <a:rPr lang="en-GB" sz="1800">
                <a:solidFill>
                  <a:schemeClr val="dk1"/>
                </a:solidFill>
                <a:latin typeface="Calibri"/>
                <a:ea typeface="Calibri"/>
                <a:cs typeface="Calibri"/>
                <a:sym typeface="Calibri"/>
              </a:rPr>
              <a:t>, the ways that practitioners deliver the services and the settings that provide the services.</a:t>
            </a:r>
            <a:endParaRPr/>
          </a:p>
        </p:txBody>
      </p:sp>
      <p:grpSp>
        <p:nvGrpSpPr>
          <p:cNvPr id="265" name="Google Shape;265;p7"/>
          <p:cNvGrpSpPr/>
          <p:nvPr/>
        </p:nvGrpSpPr>
        <p:grpSpPr>
          <a:xfrm>
            <a:off x="88334" y="1748034"/>
            <a:ext cx="12596608" cy="5598761"/>
            <a:chOff x="1641764" y="1726891"/>
            <a:chExt cx="9029781" cy="2903759"/>
          </a:xfrm>
        </p:grpSpPr>
        <p:grpSp>
          <p:nvGrpSpPr>
            <p:cNvPr id="266" name="Google Shape;266;p7"/>
            <p:cNvGrpSpPr/>
            <p:nvPr/>
          </p:nvGrpSpPr>
          <p:grpSpPr>
            <a:xfrm>
              <a:off x="7039922" y="2018651"/>
              <a:ext cx="3631623" cy="2611999"/>
              <a:chOff x="6608923" y="2028304"/>
              <a:chExt cx="3086100" cy="2611999"/>
            </a:xfrm>
          </p:grpSpPr>
          <p:sp>
            <p:nvSpPr>
              <p:cNvPr id="267" name="Google Shape;267;p7"/>
              <p:cNvSpPr/>
              <p:nvPr/>
            </p:nvSpPr>
            <p:spPr>
              <a:xfrm>
                <a:off x="6608923" y="4047557"/>
                <a:ext cx="3086100" cy="592746"/>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Sets out standards of practice and conduct that must be followed</a:t>
                </a:r>
                <a:endParaRPr/>
              </a:p>
            </p:txBody>
          </p:sp>
          <p:sp>
            <p:nvSpPr>
              <p:cNvPr id="268" name="Google Shape;268;p7"/>
              <p:cNvSpPr/>
              <p:nvPr/>
            </p:nvSpPr>
            <p:spPr>
              <a:xfrm>
                <a:off x="6608923" y="2767294"/>
                <a:ext cx="3086100" cy="1194118"/>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Improves standards of care – steps of the quality that must be delivered (training must be offered by employers to employees to ensure they deliver a high standard of care to the individual's using the service</a:t>
                </a:r>
                <a:endParaRPr/>
              </a:p>
            </p:txBody>
          </p:sp>
          <p:sp>
            <p:nvSpPr>
              <p:cNvPr id="269" name="Google Shape;269;p7"/>
              <p:cNvSpPr/>
              <p:nvPr/>
            </p:nvSpPr>
            <p:spPr>
              <a:xfrm>
                <a:off x="6608923" y="2028304"/>
                <a:ext cx="3062358" cy="665840"/>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Sets out the framework to help practitioners do their job effectively</a:t>
                </a:r>
                <a:endParaRPr/>
              </a:p>
            </p:txBody>
          </p:sp>
        </p:grpSp>
        <p:grpSp>
          <p:nvGrpSpPr>
            <p:cNvPr id="270" name="Google Shape;270;p7"/>
            <p:cNvGrpSpPr/>
            <p:nvPr/>
          </p:nvGrpSpPr>
          <p:grpSpPr>
            <a:xfrm>
              <a:off x="1641764" y="2023307"/>
              <a:ext cx="4252300" cy="2599881"/>
              <a:chOff x="3285945" y="2028304"/>
              <a:chExt cx="3086101" cy="2599881"/>
            </a:xfrm>
          </p:grpSpPr>
          <p:sp>
            <p:nvSpPr>
              <p:cNvPr id="271" name="Google Shape;271;p7"/>
              <p:cNvSpPr/>
              <p:nvPr/>
            </p:nvSpPr>
            <p:spPr>
              <a:xfrm>
                <a:off x="3285945" y="2028304"/>
                <a:ext cx="3086100" cy="722906"/>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States individual rights it in each law that employers and employees must follow</a:t>
                </a:r>
                <a:endParaRPr/>
              </a:p>
            </p:txBody>
          </p:sp>
          <p:sp>
            <p:nvSpPr>
              <p:cNvPr id="272" name="Google Shape;272;p7"/>
              <p:cNvSpPr/>
              <p:nvPr/>
            </p:nvSpPr>
            <p:spPr>
              <a:xfrm>
                <a:off x="3285945" y="2826916"/>
                <a:ext cx="3086101" cy="800775"/>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Sets out the framework for the provision of service s- what they offer and the standards that should be delivered/expected</a:t>
                </a:r>
                <a:endParaRPr/>
              </a:p>
            </p:txBody>
          </p:sp>
          <p:sp>
            <p:nvSpPr>
              <p:cNvPr id="273" name="Google Shape;273;p7"/>
              <p:cNvSpPr/>
              <p:nvPr/>
            </p:nvSpPr>
            <p:spPr>
              <a:xfrm>
                <a:off x="3285945" y="3713785"/>
                <a:ext cx="3086100" cy="914400"/>
              </a:xfrm>
              <a:prstGeom prst="roundRect">
                <a:avLst>
                  <a:gd fmla="val 16667" name="adj"/>
                </a:avLst>
              </a:prstGeom>
              <a:solidFill>
                <a:schemeClr val="lt1"/>
              </a:solidFill>
              <a:ln cap="flat" cmpd="sng" w="28575">
                <a:solidFill>
                  <a:srgbClr val="F4B08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dk1"/>
                    </a:solidFill>
                    <a:latin typeface="Calibri"/>
                    <a:ea typeface="Calibri"/>
                    <a:cs typeface="Calibri"/>
                    <a:sym typeface="Calibri"/>
                  </a:rPr>
                  <a:t>Provides a systems of redress (evaluate services and addressing the issues to make sure they meet the standards set out in the law)</a:t>
                </a:r>
                <a:endParaRPr/>
              </a:p>
            </p:txBody>
          </p:sp>
        </p:grpSp>
        <p:cxnSp>
          <p:nvCxnSpPr>
            <p:cNvPr id="274" name="Google Shape;274;p7"/>
            <p:cNvCxnSpPr>
              <a:stCxn id="264" idx="2"/>
              <a:endCxn id="271" idx="3"/>
            </p:cNvCxnSpPr>
            <p:nvPr/>
          </p:nvCxnSpPr>
          <p:spPr>
            <a:xfrm flipH="1">
              <a:off x="5894030" y="1726891"/>
              <a:ext cx="436200" cy="657900"/>
            </a:xfrm>
            <a:prstGeom prst="straightConnector1">
              <a:avLst/>
            </a:prstGeom>
            <a:noFill/>
            <a:ln cap="flat" cmpd="sng" w="28575">
              <a:solidFill>
                <a:srgbClr val="F4B081"/>
              </a:solidFill>
              <a:prstDash val="solid"/>
              <a:miter lim="800000"/>
              <a:headEnd len="sm" w="sm" type="none"/>
              <a:tailEnd len="med" w="med" type="triangle"/>
            </a:ln>
          </p:spPr>
        </p:cxnSp>
        <p:cxnSp>
          <p:nvCxnSpPr>
            <p:cNvPr id="275" name="Google Shape;275;p7"/>
            <p:cNvCxnSpPr>
              <a:stCxn id="264" idx="2"/>
              <a:endCxn id="272" idx="3"/>
            </p:cNvCxnSpPr>
            <p:nvPr/>
          </p:nvCxnSpPr>
          <p:spPr>
            <a:xfrm flipH="1">
              <a:off x="5894030" y="1726891"/>
              <a:ext cx="436200" cy="1495500"/>
            </a:xfrm>
            <a:prstGeom prst="straightConnector1">
              <a:avLst/>
            </a:prstGeom>
            <a:noFill/>
            <a:ln cap="flat" cmpd="sng" w="28575">
              <a:solidFill>
                <a:srgbClr val="F4B081"/>
              </a:solidFill>
              <a:prstDash val="solid"/>
              <a:miter lim="800000"/>
              <a:headEnd len="sm" w="sm" type="none"/>
              <a:tailEnd len="med" w="med" type="triangle"/>
            </a:ln>
          </p:spPr>
        </p:cxnSp>
        <p:cxnSp>
          <p:nvCxnSpPr>
            <p:cNvPr id="276" name="Google Shape;276;p7"/>
            <p:cNvCxnSpPr>
              <a:stCxn id="264" idx="2"/>
              <a:endCxn id="273" idx="3"/>
            </p:cNvCxnSpPr>
            <p:nvPr/>
          </p:nvCxnSpPr>
          <p:spPr>
            <a:xfrm flipH="1">
              <a:off x="5894030" y="1726891"/>
              <a:ext cx="436200" cy="2439000"/>
            </a:xfrm>
            <a:prstGeom prst="straightConnector1">
              <a:avLst/>
            </a:prstGeom>
            <a:noFill/>
            <a:ln cap="flat" cmpd="sng" w="28575">
              <a:solidFill>
                <a:srgbClr val="F4B081"/>
              </a:solidFill>
              <a:prstDash val="solid"/>
              <a:miter lim="800000"/>
              <a:headEnd len="sm" w="sm" type="none"/>
              <a:tailEnd len="med" w="med" type="triangle"/>
            </a:ln>
          </p:spPr>
        </p:cxnSp>
        <p:cxnSp>
          <p:nvCxnSpPr>
            <p:cNvPr id="277" name="Google Shape;277;p7"/>
            <p:cNvCxnSpPr>
              <a:stCxn id="264" idx="2"/>
              <a:endCxn id="269" idx="1"/>
            </p:cNvCxnSpPr>
            <p:nvPr/>
          </p:nvCxnSpPr>
          <p:spPr>
            <a:xfrm>
              <a:off x="6330230" y="1726891"/>
              <a:ext cx="709800" cy="624600"/>
            </a:xfrm>
            <a:prstGeom prst="straightConnector1">
              <a:avLst/>
            </a:prstGeom>
            <a:noFill/>
            <a:ln cap="flat" cmpd="sng" w="28575">
              <a:solidFill>
                <a:srgbClr val="F4B081"/>
              </a:solidFill>
              <a:prstDash val="solid"/>
              <a:miter lim="800000"/>
              <a:headEnd len="sm" w="sm" type="none"/>
              <a:tailEnd len="med" w="med" type="triangle"/>
            </a:ln>
          </p:spPr>
        </p:cxnSp>
        <p:cxnSp>
          <p:nvCxnSpPr>
            <p:cNvPr id="278" name="Google Shape;278;p7"/>
            <p:cNvCxnSpPr>
              <a:stCxn id="264" idx="2"/>
              <a:endCxn id="268" idx="1"/>
            </p:cNvCxnSpPr>
            <p:nvPr/>
          </p:nvCxnSpPr>
          <p:spPr>
            <a:xfrm>
              <a:off x="6330230" y="1726891"/>
              <a:ext cx="709800" cy="1627800"/>
            </a:xfrm>
            <a:prstGeom prst="straightConnector1">
              <a:avLst/>
            </a:prstGeom>
            <a:noFill/>
            <a:ln cap="flat" cmpd="sng" w="28575">
              <a:solidFill>
                <a:srgbClr val="F4B081"/>
              </a:solidFill>
              <a:prstDash val="solid"/>
              <a:miter lim="800000"/>
              <a:headEnd len="sm" w="sm" type="none"/>
              <a:tailEnd len="med" w="med" type="triangle"/>
            </a:ln>
          </p:spPr>
        </p:cxnSp>
        <p:cxnSp>
          <p:nvCxnSpPr>
            <p:cNvPr id="279" name="Google Shape;279;p7"/>
            <p:cNvCxnSpPr>
              <a:stCxn id="264" idx="2"/>
              <a:endCxn id="267" idx="1"/>
            </p:cNvCxnSpPr>
            <p:nvPr/>
          </p:nvCxnSpPr>
          <p:spPr>
            <a:xfrm>
              <a:off x="6330230" y="1726891"/>
              <a:ext cx="709800" cy="2607300"/>
            </a:xfrm>
            <a:prstGeom prst="straightConnector1">
              <a:avLst/>
            </a:prstGeom>
            <a:noFill/>
            <a:ln cap="flat" cmpd="sng" w="28575">
              <a:solidFill>
                <a:srgbClr val="F4B081"/>
              </a:solidFill>
              <a:prstDash val="solid"/>
              <a:miter lim="800000"/>
              <a:headEnd len="sm" w="sm" type="none"/>
              <a:tailEnd len="med" w="med" type="triangle"/>
            </a:ln>
          </p:spPr>
        </p:cxn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2020-02-12T11:39:26Z</dcterms:created>
  <dc:creator>Farrington, T (Teacher)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0x010100E675762BD32EA84BB6B1B2ECA51CA27E</vt:lpwstr>
  </property>
</Properties>
</file>