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4FC"/>
    <a:srgbClr val="B7FCB2"/>
    <a:srgbClr val="D3F8FD"/>
    <a:srgbClr val="FC6873"/>
    <a:srgbClr val="C40412"/>
    <a:srgbClr val="FFE5E5"/>
    <a:srgbClr val="C3F7FD"/>
    <a:srgbClr val="00DE64"/>
    <a:srgbClr val="FB4B71"/>
    <a:srgbClr val="FE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30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5/10/relationships/revisionInfo" Target="revisionInfo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9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1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4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7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9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8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0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1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7A0D-26EE-4877-9564-2F031781F867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D06A-301C-477C-8967-A0EF085AA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2295" y="2542449"/>
            <a:ext cx="338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Economic World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99012"/>
              </p:ext>
            </p:extLst>
          </p:nvPr>
        </p:nvGraphicFramePr>
        <p:xfrm>
          <a:off x="9401" y="-5075"/>
          <a:ext cx="3276000" cy="25231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27236">
                  <a:extLst>
                    <a:ext uri="{9D8B030D-6E8A-4147-A177-3AD203B41FA5}">
                      <a16:colId xmlns="" xmlns:a16="http://schemas.microsoft.com/office/drawing/2014/main" val="225023838"/>
                    </a:ext>
                  </a:extLst>
                </a:gridCol>
                <a:gridCol w="2648764">
                  <a:extLst>
                    <a:ext uri="{9D8B030D-6E8A-4147-A177-3AD203B41FA5}">
                      <a16:colId xmlns="" xmlns:a16="http://schemas.microsoft.com/office/drawing/2014/main" val="3203318287"/>
                    </a:ext>
                  </a:extLst>
                </a:gridCol>
              </a:tblGrid>
              <a:tr h="206918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Measuring Development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6780912"/>
                  </a:ext>
                </a:extLst>
              </a:tr>
              <a:tr h="561633">
                <a:tc gridSpan="2">
                  <a:txBody>
                    <a:bodyPr/>
                    <a:lstStyle/>
                    <a:p>
                      <a:r>
                        <a:rPr lang="en-GB" sz="800" kern="1200" dirty="0" smtClean="0">
                          <a:effectLst/>
                        </a:rPr>
                        <a:t>Development measures how economically, socially, culturally or technologically advanced a country is. It suggests: advancement, evolution, expansion, growth, improvement, increase, maturity, progress, changes for the better.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5599503"/>
                  </a:ext>
                </a:extLst>
              </a:tr>
              <a:tr h="206918">
                <a:tc gridSpan="2">
                  <a:txBody>
                    <a:bodyPr/>
                    <a:lstStyle/>
                    <a:p>
                      <a:r>
                        <a:rPr lang="en-GB" sz="800" kern="1200" dirty="0" smtClean="0">
                          <a:solidFill>
                            <a:schemeClr val="bg1"/>
                          </a:solidFill>
                          <a:effectLst/>
                        </a:rPr>
                        <a:t>Development Indicators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7557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GNI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Is an economic measure of development (wealth)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5750743"/>
                  </a:ext>
                </a:extLst>
              </a:tr>
              <a:tr h="206918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HDI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A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baseline="0" dirty="0" smtClean="0"/>
                        <a:t>social and economical measure of development</a:t>
                      </a:r>
                    </a:p>
                    <a:p>
                      <a:r>
                        <a:rPr lang="en-GB" sz="800" baseline="0" dirty="0" smtClean="0"/>
                        <a:t>(GNI, Life Expectancy, Literacy rates)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3234103"/>
                  </a:ext>
                </a:extLst>
              </a:tr>
              <a:tr h="325156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Infant mortality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 social indicator - Number of babies that die under 1 year of age</a:t>
                      </a:r>
                      <a:r>
                        <a:rPr lang="en-GB" sz="800" baseline="0" dirty="0" smtClean="0"/>
                        <a:t> (per 1000 births) 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4566616"/>
                  </a:ext>
                </a:extLst>
              </a:tr>
              <a:tr h="325156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Literacy rate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 social indicator - Number</a:t>
                      </a:r>
                      <a:r>
                        <a:rPr lang="en-GB" sz="800" baseline="0" dirty="0" smtClean="0"/>
                        <a:t> of people in a country that have basic reading and writing skills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7289413"/>
                  </a:ext>
                </a:extLst>
              </a:tr>
              <a:tr h="298103">
                <a:tc gridSpan="2">
                  <a:txBody>
                    <a:bodyPr/>
                    <a:lstStyle/>
                    <a:p>
                      <a:r>
                        <a:rPr lang="en-GB" sz="800" b="1" dirty="0" smtClean="0"/>
                        <a:t>You need to know</a:t>
                      </a:r>
                      <a:r>
                        <a:rPr lang="en-GB" sz="800" b="1" baseline="0" dirty="0" smtClean="0"/>
                        <a:t> the advantages and disadvantages of each of these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12611"/>
              </p:ext>
            </p:extLst>
          </p:nvPr>
        </p:nvGraphicFramePr>
        <p:xfrm>
          <a:off x="6582337" y="10274"/>
          <a:ext cx="3276000" cy="21498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2000">
                  <a:extLst>
                    <a:ext uri="{9D8B030D-6E8A-4147-A177-3AD203B41FA5}">
                      <a16:colId xmlns="" xmlns:a16="http://schemas.microsoft.com/office/drawing/2014/main" val="3203318287"/>
                    </a:ext>
                  </a:extLst>
                </a:gridCol>
                <a:gridCol w="10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1038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UK</a:t>
                      </a:r>
                      <a:r>
                        <a:rPr lang="en-GB" sz="800" baseline="0" dirty="0" smtClean="0"/>
                        <a:t> Links</a:t>
                      </a:r>
                      <a:endParaRPr lang="en-GB" sz="800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6780912"/>
                  </a:ext>
                </a:extLst>
              </a:tr>
              <a:tr h="253020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Ports</a:t>
                      </a:r>
                      <a:endParaRPr lang="en-GB" sz="800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Air</a:t>
                      </a:r>
                      <a:endParaRPr lang="en-GB" sz="800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Roads</a:t>
                      </a:r>
                      <a:endParaRPr lang="en-GB" sz="800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5750743"/>
                  </a:ext>
                </a:extLst>
              </a:tr>
              <a:tr h="1340509">
                <a:tc>
                  <a:txBody>
                    <a:bodyPr/>
                    <a:lstStyle/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UK port industry is the biggest in Europe due to our large coastline</a:t>
                      </a:r>
                    </a:p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120 ports in UK; </a:t>
                      </a:r>
                      <a:r>
                        <a:rPr lang="en-GB" sz="800" baseline="0" dirty="0" err="1" smtClean="0"/>
                        <a:t>Teesport</a:t>
                      </a:r>
                      <a:r>
                        <a:rPr lang="en-GB" sz="800" baseline="0" dirty="0" smtClean="0"/>
                        <a:t> is the 3</a:t>
                      </a:r>
                      <a:r>
                        <a:rPr lang="en-GB" sz="800" baseline="30000" dirty="0" smtClean="0"/>
                        <a:t>rd</a:t>
                      </a:r>
                      <a:r>
                        <a:rPr lang="en-GB" sz="800" baseline="0" dirty="0" smtClean="0"/>
                        <a:t> biggest</a:t>
                      </a:r>
                    </a:p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err="1" smtClean="0"/>
                        <a:t>Teesport</a:t>
                      </a:r>
                      <a:r>
                        <a:rPr lang="en-GB" sz="800" baseline="0" dirty="0" smtClean="0"/>
                        <a:t> handles 5000 vessels each year</a:t>
                      </a:r>
                    </a:p>
                  </a:txBody>
                  <a:tcP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 smtClean="0"/>
                        <a:t>Heathrow is the </a:t>
                      </a:r>
                      <a:r>
                        <a:rPr lang="en-GB" sz="800" dirty="0" err="1" smtClean="0"/>
                        <a:t>Uks</a:t>
                      </a:r>
                      <a:r>
                        <a:rPr lang="en-GB" sz="800" dirty="0" smtClean="0"/>
                        <a:t> busiest airport with 1 plane</a:t>
                      </a:r>
                      <a:r>
                        <a:rPr lang="en-GB" sz="800" baseline="0" dirty="0" smtClean="0"/>
                        <a:t> taking off every 45 secs</a:t>
                      </a:r>
                    </a:p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300000 people employed in UK aviation</a:t>
                      </a:r>
                    </a:p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Durham Tees Valley airport is looking to expand</a:t>
                      </a:r>
                      <a:endParaRPr lang="en-GB" sz="800" dirty="0"/>
                    </a:p>
                  </a:txBody>
                  <a:tcP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 smtClean="0"/>
                        <a:t>1</a:t>
                      </a:r>
                      <a:r>
                        <a:rPr lang="en-GB" sz="800" baseline="30000" dirty="0" smtClean="0"/>
                        <a:t>st</a:t>
                      </a:r>
                      <a:r>
                        <a:rPr lang="en-GB" sz="800" dirty="0" smtClean="0"/>
                        <a:t> motorway</a:t>
                      </a:r>
                      <a:r>
                        <a:rPr lang="en-GB" sz="800" baseline="0" dirty="0" smtClean="0"/>
                        <a:t> in 1958</a:t>
                      </a:r>
                    </a:p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By 2008 there were 2200 miles of motorways</a:t>
                      </a:r>
                    </a:p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The A1 is the longest road in the UK and connects Teesside</a:t>
                      </a:r>
                    </a:p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The A19 is getting improved</a:t>
                      </a:r>
                      <a:endParaRPr lang="en-GB" sz="800" dirty="0"/>
                    </a:p>
                  </a:txBody>
                  <a:tcP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21">
                <a:tc gridSpan="3">
                  <a:txBody>
                    <a:bodyPr/>
                    <a:lstStyle/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endParaRPr lang="en-GB" sz="800" baseline="0" dirty="0" smtClean="0"/>
                    </a:p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endParaRPr lang="en-GB" sz="800" baseline="0" dirty="0" smtClean="0"/>
                    </a:p>
                  </a:txBody>
                  <a:tcPr>
                    <a:solidFill>
                      <a:srgbClr val="FB4B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6000" indent="-36000">
                        <a:buFont typeface="Arial" panose="020B0604020202020204" pitchFamily="34" charset="0"/>
                        <a:buChar char="•"/>
                      </a:pP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3343E0CD-1D35-4F0C-BF14-29AFBD646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83861"/>
              </p:ext>
            </p:extLst>
          </p:nvPr>
        </p:nvGraphicFramePr>
        <p:xfrm>
          <a:off x="6582337" y="2172258"/>
          <a:ext cx="3276000" cy="469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9557">
                  <a:extLst>
                    <a:ext uri="{9D8B030D-6E8A-4147-A177-3AD203B41FA5}">
                      <a16:colId xmlns="" xmlns:a16="http://schemas.microsoft.com/office/drawing/2014/main" val="3895076131"/>
                    </a:ext>
                  </a:extLst>
                </a:gridCol>
                <a:gridCol w="2526443">
                  <a:extLst>
                    <a:ext uri="{9D8B030D-6E8A-4147-A177-3AD203B41FA5}">
                      <a16:colId xmlns="" xmlns:a16="http://schemas.microsoft.com/office/drawing/2014/main" val="280136274"/>
                    </a:ext>
                  </a:extLst>
                </a:gridCol>
              </a:tblGrid>
              <a:tr h="20175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UK</a:t>
                      </a:r>
                      <a:r>
                        <a:rPr lang="en-GB" sz="800" baseline="0" dirty="0" smtClean="0"/>
                        <a:t> Global Links</a:t>
                      </a:r>
                      <a:endParaRPr lang="en-GB" sz="800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2688637"/>
                  </a:ext>
                </a:extLst>
              </a:tr>
              <a:tr h="432326">
                <a:tc>
                  <a:txBody>
                    <a:bodyPr/>
                    <a:lstStyle/>
                    <a:p>
                      <a:pPr algn="ctr"/>
                      <a:endParaRPr lang="en-GB" sz="800" b="1" u="none" baseline="0" dirty="0" smtClean="0"/>
                    </a:p>
                    <a:p>
                      <a:pPr algn="ctr"/>
                      <a:endParaRPr lang="en-GB" sz="800" b="1" u="none" baseline="0" dirty="0" smtClean="0"/>
                    </a:p>
                    <a:p>
                      <a:pPr algn="ctr"/>
                      <a:endParaRPr lang="en-GB" sz="800" b="1" u="none" baseline="0" dirty="0" smtClean="0"/>
                    </a:p>
                    <a:p>
                      <a:pPr algn="ctr"/>
                      <a:r>
                        <a:rPr lang="en-GB" sz="800" b="1" u="none" baseline="0" dirty="0" smtClean="0"/>
                        <a:t>Political</a:t>
                      </a:r>
                      <a:endParaRPr lang="en-GB" sz="800" b="1" u="none" baseline="0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u="sng" baseline="0" dirty="0" smtClean="0"/>
                        <a:t>Commonwealth</a:t>
                      </a:r>
                    </a:p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baseline="0" dirty="0" smtClean="0"/>
                        <a:t>These are 53 states across the world that were part of our colonial history</a:t>
                      </a:r>
                    </a:p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baseline="0" dirty="0" smtClean="0"/>
                        <a:t>Many expats live there (Brits who live abroad)</a:t>
                      </a:r>
                    </a:p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baseline="0" dirty="0" smtClean="0"/>
                        <a:t>The Queen is head of state in 16 of these countries</a:t>
                      </a:r>
                    </a:p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 smtClean="0">
                          <a:effectLst/>
                        </a:rPr>
                        <a:t>promotes democracy, good governance, human rights and economic development as the UK trades with its previous colonies</a:t>
                      </a:r>
                      <a:endParaRPr lang="en-GB" sz="800" u="none" baseline="0" dirty="0" smtClean="0"/>
                    </a:p>
                    <a:p>
                      <a:pPr algn="l"/>
                      <a:r>
                        <a:rPr lang="en-GB" sz="800" u="sng" baseline="0" dirty="0" smtClean="0"/>
                        <a:t>EU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We joined the EU in 1979 and opted to leave in 2016.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About 50% of exports and imports are to the EU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It’s now a bit confusing as we go through the Brexit process about what will happen to EU laws that we have.</a:t>
                      </a:r>
                      <a:endParaRPr lang="en-GB" sz="800" b="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9601852"/>
                  </a:ext>
                </a:extLst>
              </a:tr>
              <a:tr h="432326">
                <a:tc>
                  <a:txBody>
                    <a:bodyPr/>
                    <a:lstStyle/>
                    <a:p>
                      <a:pPr algn="ctr"/>
                      <a:r>
                        <a:rPr lang="en-GB" sz="800" b="1" u="none" baseline="0" dirty="0" smtClean="0"/>
                        <a:t>Trade</a:t>
                      </a:r>
                      <a:endParaRPr lang="en-GB" sz="800" b="1" u="none" baseline="0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49.6% of the UK’s exports went to EU countries, and 50.4% went to non-EU countries such as the USA and China,. The USA takes the most.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A lot of trade is now finance and communications following deindustrialisation.</a:t>
                      </a:r>
                      <a:endParaRPr lang="en-GB" sz="800" b="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756147"/>
                  </a:ext>
                </a:extLst>
              </a:tr>
              <a:tr h="432326">
                <a:tc>
                  <a:txBody>
                    <a:bodyPr/>
                    <a:lstStyle/>
                    <a:p>
                      <a:pPr algn="ctr"/>
                      <a:r>
                        <a:rPr lang="en-GB" sz="800" b="1" u="none" baseline="0" dirty="0" smtClean="0"/>
                        <a:t>Transport</a:t>
                      </a:r>
                      <a:endParaRPr lang="en-GB" sz="800" b="1" u="none" baseline="0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u="none" kern="1200" baseline="0" dirty="0" smtClean="0"/>
                        <a:t>More than 750,000 international flights depart from the UK annually to 400 airports in 114 countries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Heathrow is the 4th busiest airport in the world (good seeing as we’re not the 4th biggest population!)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Eurotunnel links our island to Europe</a:t>
                      </a:r>
                      <a:endParaRPr lang="en-GB" sz="800" b="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326">
                <a:tc>
                  <a:txBody>
                    <a:bodyPr/>
                    <a:lstStyle/>
                    <a:p>
                      <a:pPr algn="ctr"/>
                      <a:r>
                        <a:rPr lang="en-GB" sz="800" b="1" u="none" baseline="0" dirty="0" smtClean="0"/>
                        <a:t>Culture</a:t>
                      </a:r>
                      <a:endParaRPr lang="en-GB" sz="800" b="1" u="none" baseline="0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English Language has helped us set up strong links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Students abroad can sit British exams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UK TV productions have a global audience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We are a culture of immigration leading to a unique and multicultural society</a:t>
                      </a:r>
                      <a:endParaRPr lang="en-GB" sz="800" b="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326">
                <a:tc>
                  <a:txBody>
                    <a:bodyPr/>
                    <a:lstStyle/>
                    <a:p>
                      <a:pPr algn="ctr"/>
                      <a:r>
                        <a:rPr lang="en-GB" sz="800" b="1" u="none" baseline="0" dirty="0" smtClean="0"/>
                        <a:t>Technology</a:t>
                      </a:r>
                      <a:endParaRPr lang="en-GB" sz="800" b="1" u="none" baseline="0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90% of population has internet – very connected!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We spend more online shopping than anywhere in Europe</a:t>
                      </a:r>
                    </a:p>
                    <a:p>
                      <a:pPr marL="7200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u="none" kern="1200" baseline="0" dirty="0" smtClean="0"/>
                        <a:t>18 million businesses run from home</a:t>
                      </a:r>
                      <a:endParaRPr lang="en-GB" sz="800" b="0" u="non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54447207-971C-49BD-B63A-C064F9EBE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01247"/>
              </p:ext>
            </p:extLst>
          </p:nvPr>
        </p:nvGraphicFramePr>
        <p:xfrm>
          <a:off x="7125" y="4551415"/>
          <a:ext cx="3267430" cy="548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7430">
                  <a:extLst>
                    <a:ext uri="{9D8B030D-6E8A-4147-A177-3AD203B41FA5}">
                      <a16:colId xmlns="" xmlns:a16="http://schemas.microsoft.com/office/drawing/2014/main" val="309138094"/>
                    </a:ext>
                  </a:extLst>
                </a:gridCol>
              </a:tblGrid>
              <a:tr h="196878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err="1" smtClean="0"/>
                        <a:t>SoL</a:t>
                      </a:r>
                      <a:r>
                        <a:rPr lang="en-GB" sz="800" b="1" dirty="0" smtClean="0"/>
                        <a:t>/</a:t>
                      </a:r>
                      <a:r>
                        <a:rPr lang="en-GB" sz="800" b="1" dirty="0" err="1" smtClean="0"/>
                        <a:t>QoL</a:t>
                      </a:r>
                      <a:endParaRPr lang="en-GB" sz="800" b="1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3735833"/>
                  </a:ext>
                </a:extLst>
              </a:tr>
              <a:tr h="285533">
                <a:tc>
                  <a:txBody>
                    <a:bodyPr/>
                    <a:lstStyle/>
                    <a:p>
                      <a:r>
                        <a:rPr lang="en-GB" sz="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of life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refers to the </a:t>
                      </a: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level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 person’s daily life. </a:t>
                      </a:r>
                      <a:r>
                        <a:rPr lang="en-GB" sz="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of life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looks at </a:t>
                      </a: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measures of well being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800" b="1" dirty="0"/>
                    </a:p>
                  </a:txBody>
                  <a:tcP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335249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E6F6E313-E7C9-4194-B52F-85FE54197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38710"/>
              </p:ext>
            </p:extLst>
          </p:nvPr>
        </p:nvGraphicFramePr>
        <p:xfrm>
          <a:off x="3300820" y="5199"/>
          <a:ext cx="3276000" cy="2423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8000">
                  <a:extLst>
                    <a:ext uri="{9D8B030D-6E8A-4147-A177-3AD203B41FA5}">
                      <a16:colId xmlns="" xmlns:a16="http://schemas.microsoft.com/office/drawing/2014/main" val="309138094"/>
                    </a:ext>
                  </a:extLst>
                </a:gridCol>
                <a:gridCol w="1638000">
                  <a:extLst>
                    <a:ext uri="{9D8B030D-6E8A-4147-A177-3AD203B41FA5}">
                      <a16:colId xmlns="" xmlns:a16="http://schemas.microsoft.com/office/drawing/2014/main" val="334158572"/>
                    </a:ext>
                  </a:extLst>
                </a:gridCol>
              </a:tblGrid>
              <a:tr h="17599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Factors Causing</a:t>
                      </a:r>
                      <a:r>
                        <a:rPr lang="en-GB" sz="800" baseline="0" dirty="0" smtClean="0"/>
                        <a:t> Uneven Development 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3735833"/>
                  </a:ext>
                </a:extLst>
              </a:tr>
              <a:tr h="175990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/>
                        <a:t>Physical Environment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/>
                        <a:t>Health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A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335249"/>
                  </a:ext>
                </a:extLst>
              </a:tr>
              <a:tr h="377121">
                <a:tc>
                  <a:txBody>
                    <a:bodyPr/>
                    <a:lstStyle/>
                    <a:p>
                      <a:pPr marL="108000" lv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dirty="0" smtClean="0">
                          <a:effectLst/>
                        </a:rPr>
                        <a:t>Soil erosion, desertification, climate change, overgrazing and infertile soils affect farming.</a:t>
                      </a:r>
                      <a:endParaRPr lang="en-GB" sz="700" kern="1200" dirty="0" smtClean="0">
                        <a:effectLst/>
                      </a:endParaRPr>
                    </a:p>
                    <a:p>
                      <a:pPr marL="108000" lv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dirty="0" smtClean="0">
                          <a:effectLst/>
                        </a:rPr>
                        <a:t>Areas without fertile land, natural resources, water and energy suffer.</a:t>
                      </a:r>
                    </a:p>
                    <a:p>
                      <a:pPr marL="108000" lv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dirty="0" smtClean="0">
                          <a:effectLst/>
                        </a:rPr>
                        <a:t>Natural hazards make little progress with development e.g. Haiti.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lv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 smtClean="0">
                          <a:effectLst/>
                        </a:rPr>
                        <a:t>Diseases can make people too weak to work or go to school.</a:t>
                      </a:r>
                    </a:p>
                    <a:p>
                      <a:pPr marL="108000" lv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dirty="0" smtClean="0">
                          <a:effectLst/>
                        </a:rPr>
                        <a:t>80% of all developing world disease is water-related.</a:t>
                      </a:r>
                      <a:r>
                        <a:rPr lang="en-GB" sz="700" kern="1200" baseline="0" dirty="0" smtClean="0">
                          <a:effectLst/>
                        </a:rPr>
                        <a:t> </a:t>
                      </a:r>
                      <a:r>
                        <a:rPr lang="en-GB" sz="700" kern="1200" dirty="0" smtClean="0">
                          <a:effectLst/>
                        </a:rPr>
                        <a:t>2 million die</a:t>
                      </a:r>
                      <a:r>
                        <a:rPr lang="en-GB" sz="700" kern="1200" baseline="0" dirty="0" smtClean="0">
                          <a:effectLst/>
                        </a:rPr>
                        <a:t> </a:t>
                      </a:r>
                      <a:r>
                        <a:rPr lang="en-GB" sz="700" kern="1200" dirty="0" smtClean="0">
                          <a:effectLst/>
                        </a:rPr>
                        <a:t>a year. </a:t>
                      </a:r>
                    </a:p>
                    <a:p>
                      <a:pPr marL="108000" lv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dirty="0" smtClean="0">
                          <a:effectLst/>
                        </a:rPr>
                        <a:t>LIC’s are unable to invest in good quality health care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8082835"/>
                  </a:ext>
                </a:extLst>
              </a:tr>
              <a:tr h="192921"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/>
                        <a:t>Trade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 smtClean="0"/>
                        <a:t>History</a:t>
                      </a:r>
                      <a:endParaRPr lang="en-GB" sz="8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A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121">
                <a:tc>
                  <a:txBody>
                    <a:bodyPr/>
                    <a:lstStyle/>
                    <a:p>
                      <a:pPr marL="108000" lvl="0" indent="-108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baseline="0" dirty="0" smtClean="0"/>
                        <a:t>Trade blocs favour its members.</a:t>
                      </a:r>
                    </a:p>
                    <a:p>
                      <a:pPr marL="108000" lvl="0" indent="-1080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baseline="0" dirty="0" smtClean="0"/>
                        <a:t>Primary products sold by LIC’s are sold for cheap prices that can fluctuate. HICs make more expensive products so earn more..</a:t>
                      </a:r>
                      <a:endParaRPr lang="en-GB" sz="700" kern="1200" baseline="0" dirty="0" smtClean="0"/>
                    </a:p>
                    <a:p>
                      <a:pPr marL="108000" lvl="0" indent="-1080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 baseline="0" dirty="0" smtClean="0"/>
                        <a:t>Poor infrastructure or conflict means some people cannot sell their goods at all.</a:t>
                      </a:r>
                      <a:endParaRPr lang="en-GB" sz="7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 baseline="0" dirty="0" smtClean="0"/>
                        <a:t>Colonialism: Many countries in Asia, S. America and Africa have spent a lot of time and money on civil wars and political struggles for power since being made separate from European superpowers.</a:t>
                      </a:r>
                      <a:endParaRPr lang="en-GB" sz="700" kern="1200" baseline="0" dirty="0" smtClean="0"/>
                    </a:p>
                    <a:p>
                      <a:pPr marL="108000" indent="-1080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700" kern="1200" baseline="0" dirty="0" smtClean="0"/>
                        <a:t>Many LICs haven’t had time to develop fully.</a:t>
                      </a:r>
                      <a:endParaRPr lang="en-GB" sz="7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F63F6317-1D7B-445C-9EF1-7D4BC6D9C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21" y="2220252"/>
            <a:ext cx="637478" cy="637478"/>
          </a:xfrm>
          <a:prstGeom prst="rect">
            <a:avLst/>
          </a:prstGeom>
        </p:spPr>
      </p:pic>
      <p:sp>
        <p:nvSpPr>
          <p:cNvPr id="59" name="TextBox 37">
            <a:extLst>
              <a:ext uri="{FF2B5EF4-FFF2-40B4-BE49-F238E27FC236}">
                <a16:creationId xmlns="" xmlns:a16="http://schemas.microsoft.com/office/drawing/2014/main" id="{6683A23D-CAFF-4ADA-BF76-79968C0F4E3D}"/>
              </a:ext>
            </a:extLst>
          </p:cNvPr>
          <p:cNvSpPr txBox="1"/>
          <p:nvPr/>
        </p:nvSpPr>
        <p:spPr>
          <a:xfrm>
            <a:off x="3267430" y="2381228"/>
            <a:ext cx="351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GB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Section B</a:t>
            </a:r>
            <a:endParaRPr lang="en-GB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0" name="Table 59">
            <a:extLst>
              <a:ext uri="{FF2B5EF4-FFF2-40B4-BE49-F238E27FC236}">
                <a16:creationId xmlns="" xmlns:a16="http://schemas.microsoft.com/office/drawing/2014/main" id="{0192BB8F-74DD-4FF6-88DD-24E82095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9165"/>
              </p:ext>
            </p:extLst>
          </p:nvPr>
        </p:nvGraphicFramePr>
        <p:xfrm>
          <a:off x="14865" y="2421856"/>
          <a:ext cx="3283073" cy="2133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5911">
                  <a:extLst>
                    <a:ext uri="{9D8B030D-6E8A-4147-A177-3AD203B41FA5}">
                      <a16:colId xmlns="" xmlns:a16="http://schemas.microsoft.com/office/drawing/2014/main" val="1982992219"/>
                    </a:ext>
                  </a:extLst>
                </a:gridCol>
                <a:gridCol w="1857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Classifying</a:t>
                      </a:r>
                      <a:r>
                        <a:rPr lang="en-GB" sz="800" baseline="0" dirty="0" smtClean="0"/>
                        <a:t> the World’s Development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1575178"/>
                  </a:ext>
                </a:extLst>
              </a:tr>
              <a:tr h="1239692">
                <a:tc>
                  <a:txBody>
                    <a:bodyPr/>
                    <a:lstStyle/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 smtClean="0"/>
                        <a:t>A HIC has</a:t>
                      </a:r>
                      <a:r>
                        <a:rPr lang="en-GB" sz="800" baseline="0" dirty="0" smtClean="0"/>
                        <a:t> an GNI per capita of over ~$12000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baseline="0" dirty="0" smtClean="0"/>
                        <a:t>A NEE has an economy that is rapidly progressing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baseline="0" dirty="0" smtClean="0"/>
                        <a:t>A LIC has a GNI per capita of below $800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800" baseline="0" dirty="0" smtClean="0"/>
                    </a:p>
                    <a:p>
                      <a:r>
                        <a:rPr lang="en-GB" sz="800" kern="1200" dirty="0" smtClean="0">
                          <a:effectLst/>
                        </a:rPr>
                        <a:t>Many years ago, Dr Brandt classified the world into the rich north and the poor south. He drew this line called the Brandt Line or the North-South Divide.</a:t>
                      </a:r>
                    </a:p>
                    <a:p>
                      <a:r>
                        <a:rPr lang="en-GB" sz="800" kern="1200" dirty="0" smtClean="0">
                          <a:effectLst/>
                        </a:rPr>
                        <a:t>However over time, countries in the south began to develop like Singapore and China and the line became outdated.</a:t>
                      </a:r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1433421"/>
                  </a:ext>
                </a:extLst>
              </a:tr>
            </a:tbl>
          </a:graphicData>
        </a:graphic>
      </p:graphicFrame>
      <p:pic>
        <p:nvPicPr>
          <p:cNvPr id="37" name="Picture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" y="2923481"/>
            <a:ext cx="1407201" cy="1058736"/>
          </a:xfrm>
          <a:prstGeom prst="rect">
            <a:avLst/>
          </a:prstGeom>
        </p:spPr>
      </p:pic>
      <p:graphicFrame>
        <p:nvGraphicFramePr>
          <p:cNvPr id="43" name="Table 42">
            <a:extLst>
              <a:ext uri="{FF2B5EF4-FFF2-40B4-BE49-F238E27FC236}">
                <a16:creationId xmlns="" xmlns:a16="http://schemas.microsoft.com/office/drawing/2014/main" id="{54447207-971C-49BD-B63A-C064F9EBE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72766"/>
              </p:ext>
            </p:extLst>
          </p:nvPr>
        </p:nvGraphicFramePr>
        <p:xfrm>
          <a:off x="14865" y="5109347"/>
          <a:ext cx="3267430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8275">
                  <a:extLst>
                    <a:ext uri="{9D8B030D-6E8A-4147-A177-3AD203B41FA5}">
                      <a16:colId xmlns="" xmlns:a16="http://schemas.microsoft.com/office/drawing/2014/main" val="309138094"/>
                    </a:ext>
                  </a:extLst>
                </a:gridCol>
                <a:gridCol w="1699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68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Measuring Population</a:t>
                      </a:r>
                      <a:endParaRPr lang="en-GB" sz="800" b="1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3735833"/>
                  </a:ext>
                </a:extLst>
              </a:tr>
              <a:tr h="285533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The demographic</a:t>
                      </a:r>
                      <a:r>
                        <a:rPr lang="en-GB" sz="800" b="1" baseline="0" dirty="0" smtClean="0"/>
                        <a:t> transition model shows how a country’s population changes as it becomes more developed from subsistence farming cultures to HICs.</a:t>
                      </a:r>
                    </a:p>
                    <a:p>
                      <a:endParaRPr lang="en-GB" sz="400" b="1" baseline="0" dirty="0" smtClean="0"/>
                    </a:p>
                    <a:p>
                      <a:r>
                        <a:rPr lang="en-GB" sz="800" b="1" baseline="0" dirty="0" smtClean="0"/>
                        <a:t>Population pyramids/structures change over time too – from having a lot of babies and a wide bottom, to good healthcare and more elderly people.</a:t>
                      </a:r>
                    </a:p>
                  </a:txBody>
                  <a:tcP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33524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642552" y="5332941"/>
            <a:ext cx="1623457" cy="1362804"/>
            <a:chOff x="4949078" y="274640"/>
            <a:chExt cx="1623457" cy="1362804"/>
          </a:xfrm>
        </p:grpSpPr>
        <p:pic>
          <p:nvPicPr>
            <p:cNvPr id="45" name="Picture 44" descr="http://www.geographyalltheway.com/igcse_geography/population_settlement/population/imagesetc/demographic_transition_detailed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078" y="274640"/>
              <a:ext cx="1623457" cy="990667"/>
            </a:xfrm>
            <a:prstGeom prst="rect">
              <a:avLst/>
            </a:prstGeom>
            <a:noFill/>
            <a:extLst/>
          </p:spPr>
        </p:pic>
        <p:pic>
          <p:nvPicPr>
            <p:cNvPr id="48" name="Picture 47" descr="http://image.slidesharecdn.com/3populationstructures-111116154054-phpapp02/95/population-structures-3-728.jpg?cb=1321458149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2" t="67972" b="4035"/>
            <a:stretch/>
          </p:blipFill>
          <p:spPr bwMode="auto">
            <a:xfrm>
              <a:off x="5115140" y="1275600"/>
              <a:ext cx="1457395" cy="3618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8" name="Picture 4" descr="Image result for health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83" y="211307"/>
            <a:ext cx="284916" cy="2792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arthquake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547" y="-214599"/>
            <a:ext cx="8031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olonial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73" y="1202585"/>
            <a:ext cx="379737" cy="325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trade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53" y="1214396"/>
            <a:ext cx="303515" cy="3035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earthquake clipar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6"/>
          <a:stretch/>
        </p:blipFill>
        <p:spPr bwMode="auto">
          <a:xfrm>
            <a:off x="4414082" y="211307"/>
            <a:ext cx="534996" cy="2641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Table 34">
            <a:extLst>
              <a:ext uri="{FF2B5EF4-FFF2-40B4-BE49-F238E27FC236}">
                <a16:creationId xmlns="" xmlns:a16="http://schemas.microsoft.com/office/drawing/2014/main" id="{E6F6E313-E7C9-4194-B52F-85FE54197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39772"/>
              </p:ext>
            </p:extLst>
          </p:nvPr>
        </p:nvGraphicFramePr>
        <p:xfrm>
          <a:off x="3299999" y="2902913"/>
          <a:ext cx="3276000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8000">
                  <a:extLst>
                    <a:ext uri="{9D8B030D-6E8A-4147-A177-3AD203B41FA5}">
                      <a16:colId xmlns="" xmlns:a16="http://schemas.microsoft.com/office/drawing/2014/main" val="309138094"/>
                    </a:ext>
                  </a:extLst>
                </a:gridCol>
                <a:gridCol w="1638000">
                  <a:extLst>
                    <a:ext uri="{9D8B030D-6E8A-4147-A177-3AD203B41FA5}">
                      <a16:colId xmlns="" xmlns:a16="http://schemas.microsoft.com/office/drawing/2014/main" val="334158572"/>
                    </a:ext>
                  </a:extLst>
                </a:gridCol>
              </a:tblGrid>
              <a:tr h="17599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Solutions to Uneven Development</a:t>
                      </a:r>
                      <a:endParaRPr lang="en-GB" sz="800" b="1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3735833"/>
                  </a:ext>
                </a:extLst>
              </a:tr>
              <a:tr h="175990"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/>
                        <a:t>TNCs</a:t>
                      </a:r>
                      <a:endParaRPr lang="en-GB" sz="800" b="1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/>
                        <a:t>Aid</a:t>
                      </a:r>
                      <a:endParaRPr lang="en-GB" sz="800" b="1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335249"/>
                  </a:ext>
                </a:extLst>
              </a:tr>
              <a:tr h="192921"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/>
                        <a:t>Industrial</a:t>
                      </a:r>
                      <a:r>
                        <a:rPr lang="en-GB" sz="800" b="1" baseline="0" dirty="0" smtClean="0"/>
                        <a:t> Development</a:t>
                      </a:r>
                      <a:endParaRPr lang="en-GB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/>
                        <a:t>Intermediate Technology</a:t>
                      </a:r>
                      <a:endParaRPr lang="en-GB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921"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/>
                        <a:t>Fair Trade</a:t>
                      </a:r>
                      <a:endParaRPr lang="en-GB" sz="800" b="1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/>
                        <a:t>Debt Relief</a:t>
                      </a:r>
                      <a:endParaRPr lang="en-GB" sz="800" b="1" dirty="0"/>
                    </a:p>
                  </a:txBody>
                  <a:tcPr>
                    <a:solidFill>
                      <a:srgbClr val="FEBA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921"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/>
                        <a:t>Microfinance</a:t>
                      </a:r>
                      <a:endParaRPr lang="en-GB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/>
                        <a:t>Tourism</a:t>
                      </a:r>
                      <a:endParaRPr lang="en-GB" sz="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="" xmlns:a16="http://schemas.microsoft.com/office/drawing/2014/main" id="{E6F6E313-E7C9-4194-B52F-85FE54197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47752"/>
              </p:ext>
            </p:extLst>
          </p:nvPr>
        </p:nvGraphicFramePr>
        <p:xfrm>
          <a:off x="3299999" y="3924426"/>
          <a:ext cx="32760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1439">
                  <a:extLst>
                    <a:ext uri="{9D8B030D-6E8A-4147-A177-3AD203B41FA5}">
                      <a16:colId xmlns="" xmlns:a16="http://schemas.microsoft.com/office/drawing/2014/main" val="309138094"/>
                    </a:ext>
                  </a:extLst>
                </a:gridCol>
                <a:gridCol w="1744561">
                  <a:extLst>
                    <a:ext uri="{9D8B030D-6E8A-4147-A177-3AD203B41FA5}">
                      <a16:colId xmlns="" xmlns:a16="http://schemas.microsoft.com/office/drawing/2014/main" val="334158572"/>
                    </a:ext>
                  </a:extLst>
                </a:gridCol>
              </a:tblGrid>
              <a:tr h="175990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CASE STUDY:</a:t>
                      </a:r>
                      <a:r>
                        <a:rPr lang="en-GB" sz="800" baseline="0" dirty="0" smtClean="0"/>
                        <a:t> </a:t>
                      </a:r>
                      <a:r>
                        <a:rPr lang="en-GB" sz="800" dirty="0" smtClean="0"/>
                        <a:t>Tourism </a:t>
                      </a:r>
                      <a:r>
                        <a:rPr lang="en-GB" sz="800" dirty="0" smtClean="0"/>
                        <a:t>in Jamaica</a:t>
                      </a:r>
                      <a:endParaRPr lang="en-GB" sz="800" b="1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3735833"/>
                  </a:ext>
                </a:extLst>
              </a:tr>
              <a:tr h="711616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 smtClean="0"/>
                        <a:t>Background: </a:t>
                      </a:r>
                      <a:r>
                        <a:rPr lang="en-GB" sz="700" b="0" dirty="0" smtClean="0"/>
                        <a:t>Jamaica</a:t>
                      </a:r>
                      <a:r>
                        <a:rPr lang="en-GB" sz="700" b="0" baseline="0" dirty="0" smtClean="0"/>
                        <a:t> is an island in the Caribbean Sea, within the tropics. It receives around 1.5 million tourists a year, and is the most popular tourist destination in the Caribbean</a:t>
                      </a:r>
                      <a:endParaRPr lang="en-GB" sz="700" b="0" dirty="0"/>
                    </a:p>
                  </a:txBody>
                  <a:tcP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Attractions</a:t>
                      </a:r>
                      <a:r>
                        <a:rPr lang="en-GB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 can visit Bob Marley’s house, there is also the 3 mile Negril Beach which offers snorkelling, fishing and water sports. There are also the Blue Mountains National Park with 800 plants and 200 bird species</a:t>
                      </a:r>
                      <a:endParaRPr lang="en-GB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335249"/>
                  </a:ext>
                </a:extLst>
              </a:tr>
              <a:tr h="154757"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Positive Impacts:</a:t>
                      </a:r>
                    </a:p>
                  </a:txBody>
                  <a:tcPr>
                    <a:solidFill>
                      <a:srgbClr val="C4041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Negative Impacts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404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921"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 smtClean="0"/>
                        <a:t>Economic – Businesses</a:t>
                      </a:r>
                      <a:r>
                        <a:rPr lang="en-GB" sz="700" b="1" baseline="0" dirty="0" smtClean="0"/>
                        <a:t> provide employment for locals, t</a:t>
                      </a:r>
                      <a:r>
                        <a:rPr lang="en-GB" sz="700" b="1" dirty="0" smtClean="0"/>
                        <a:t>ourist</a:t>
                      </a:r>
                      <a:r>
                        <a:rPr lang="en-GB" sz="700" b="1" baseline="0" dirty="0" smtClean="0"/>
                        <a:t> workers gain skills for other jobs, and taxes paid by businesses allow Jamaica to develop </a:t>
                      </a:r>
                      <a:endParaRPr lang="en-GB" sz="700" b="1" dirty="0" smtClean="0"/>
                    </a:p>
                    <a:p>
                      <a:pPr algn="l"/>
                      <a:r>
                        <a:rPr lang="en-GB" sz="700" b="1" baseline="0" dirty="0" smtClean="0"/>
                        <a:t>Social – Cultural understanding of Jamaica and its people</a:t>
                      </a:r>
                    </a:p>
                    <a:p>
                      <a:pPr algn="l"/>
                      <a:r>
                        <a:rPr lang="en-GB" sz="700" b="1" baseline="0" dirty="0" smtClean="0"/>
                        <a:t>Environmental – Tourists can be educated  on how to look after environment. Ecotourism.</a:t>
                      </a:r>
                      <a:endParaRPr lang="en-GB" sz="700" b="1" dirty="0"/>
                    </a:p>
                  </a:txBody>
                  <a:tcPr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b="1" dirty="0" smtClean="0"/>
                        <a:t>Economic</a:t>
                      </a:r>
                      <a:r>
                        <a:rPr lang="en-GB" sz="700" b="1" baseline="0" dirty="0" smtClean="0"/>
                        <a:t> – only 15% of profits stays in the country; the rest goes to HICs. Less tax is paid (economic leakage) The jobs are seasonal.</a:t>
                      </a:r>
                    </a:p>
                    <a:p>
                      <a:pPr algn="l"/>
                      <a:r>
                        <a:rPr lang="en-GB" sz="700" b="1" baseline="0" dirty="0" smtClean="0"/>
                        <a:t>Social – local people can be offended by dress ware that’s considered inappropriate.</a:t>
                      </a:r>
                    </a:p>
                    <a:p>
                      <a:pPr algn="l"/>
                      <a:r>
                        <a:rPr lang="en-GB" sz="700" b="1" baseline="0" dirty="0" smtClean="0"/>
                        <a:t>Environmental – beach erosion, damage to coral reefs by water sports, wetlands drained to make room for hotels</a:t>
                      </a:r>
                      <a:endParaRPr lang="en-GB" sz="700" b="1" dirty="0"/>
                    </a:p>
                  </a:txBody>
                  <a:tcP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="" xmlns:a16="http://schemas.microsoft.com/office/drawing/2014/main" id="{E6F6E313-E7C9-4194-B52F-85FE54197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31040"/>
              </p:ext>
            </p:extLst>
          </p:nvPr>
        </p:nvGraphicFramePr>
        <p:xfrm>
          <a:off x="3307865" y="6195618"/>
          <a:ext cx="3276000" cy="67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6000">
                  <a:extLst>
                    <a:ext uri="{9D8B030D-6E8A-4147-A177-3AD203B41FA5}">
                      <a16:colId xmlns="" xmlns:a16="http://schemas.microsoft.com/office/drawing/2014/main" val="309138094"/>
                    </a:ext>
                  </a:extLst>
                </a:gridCol>
              </a:tblGrid>
              <a:tr h="17599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Ecotourism</a:t>
                      </a:r>
                      <a:endParaRPr lang="en-GB" sz="800" b="1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3735833"/>
                  </a:ext>
                </a:extLst>
              </a:tr>
              <a:tr h="175990">
                <a:tc>
                  <a:txBody>
                    <a:bodyPr/>
                    <a:lstStyle/>
                    <a:p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Ecotourism, is a type of tourism which involves protecting the environment and the way of life of local people. E.g. </a:t>
                      </a:r>
                      <a:r>
                        <a:rPr lang="en-GB" sz="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Tsavo</a:t>
                      </a: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National Park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camp,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they stick to roads and don’t get close to the animals.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335249"/>
                  </a:ext>
                </a:extLst>
              </a:tr>
            </a:tbl>
          </a:graphicData>
        </a:graphic>
      </p:graphicFrame>
      <p:pic>
        <p:nvPicPr>
          <p:cNvPr id="46" name="Picture 45" descr="camper clipart | boy-scout-camping-clipart.jpg: 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72" y="6223948"/>
            <a:ext cx="364027" cy="26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/>
          <a:srcRect l="11592" t="28140" r="41610" b="13441"/>
          <a:stretch/>
        </p:blipFill>
        <p:spPr>
          <a:xfrm>
            <a:off x="7996488" y="1825235"/>
            <a:ext cx="454664" cy="319099"/>
          </a:xfrm>
          <a:prstGeom prst="rect">
            <a:avLst/>
          </a:prstGeom>
        </p:spPr>
      </p:pic>
      <p:pic>
        <p:nvPicPr>
          <p:cNvPr id="2056" name="Picture 8" descr="Image result for road building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64" y="1826251"/>
            <a:ext cx="369943" cy="3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/>
          <a:srcRect l="20608" t="35205" r="56422" b="14205"/>
          <a:stretch/>
        </p:blipFill>
        <p:spPr>
          <a:xfrm>
            <a:off x="6838109" y="1825235"/>
            <a:ext cx="257687" cy="319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/>
          <a:srcRect l="26297" t="49904" r="61360" b="29669"/>
          <a:stretch/>
        </p:blipFill>
        <p:spPr>
          <a:xfrm>
            <a:off x="7089754" y="1825235"/>
            <a:ext cx="342956" cy="319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/>
          <a:srcRect l="23506" t="31386" r="65975" b="52005"/>
          <a:stretch/>
        </p:blipFill>
        <p:spPr>
          <a:xfrm>
            <a:off x="6645992" y="2958387"/>
            <a:ext cx="646780" cy="574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7"/>
          <a:srcRect l="13631" t="39023" r="49876" b="17832"/>
          <a:stretch/>
        </p:blipFill>
        <p:spPr>
          <a:xfrm>
            <a:off x="6598048" y="4365905"/>
            <a:ext cx="725946" cy="4825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8"/>
          <a:srcRect l="19427" t="45514" r="56100" b="23940"/>
          <a:stretch/>
        </p:blipFill>
        <p:spPr>
          <a:xfrm>
            <a:off x="6593228" y="5054715"/>
            <a:ext cx="724558" cy="5084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9"/>
          <a:srcRect l="17388" t="34441" r="53417" b="13823"/>
          <a:stretch/>
        </p:blipFill>
        <p:spPr>
          <a:xfrm>
            <a:off x="6733320" y="5758403"/>
            <a:ext cx="467263" cy="4655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0"/>
          <a:srcRect l="19749" t="34441" r="55671" b="13631"/>
          <a:stretch/>
        </p:blipFill>
        <p:spPr>
          <a:xfrm>
            <a:off x="6794953" y="6438232"/>
            <a:ext cx="324822" cy="38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2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192BB8F-74DD-4FF6-88DD-24E82095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72113"/>
              </p:ext>
            </p:extLst>
          </p:nvPr>
        </p:nvGraphicFramePr>
        <p:xfrm>
          <a:off x="0" y="29867"/>
          <a:ext cx="4932000" cy="67802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6000">
                  <a:extLst>
                    <a:ext uri="{9D8B030D-6E8A-4147-A177-3AD203B41FA5}">
                      <a16:colId xmlns="" xmlns:a16="http://schemas.microsoft.com/office/drawing/2014/main" val="1982992219"/>
                    </a:ext>
                  </a:extLst>
                </a:gridCol>
                <a:gridCol w="286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9275"/>
              </a:tblGrid>
              <a:tr h="213555">
                <a:tc gridSpan="3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CASE STUDY: </a:t>
                      </a:r>
                      <a:r>
                        <a:rPr lang="en-GB" sz="800" dirty="0" smtClean="0"/>
                        <a:t>Economic and Industrial Change in Nigeria</a:t>
                      </a:r>
                      <a:endParaRPr lang="en-GB" sz="800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1575178"/>
                  </a:ext>
                </a:extLst>
              </a:tr>
              <a:tr h="213555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kern="1200" dirty="0" smtClean="0">
                          <a:solidFill>
                            <a:schemeClr val="bg1"/>
                          </a:solidFill>
                        </a:rPr>
                        <a:t>A Newly-Emerging Economy (NEE)</a:t>
                      </a:r>
                      <a:endParaRPr lang="en-GB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5173"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 smtClean="0"/>
                        <a:t>Nigeria is experiencing</a:t>
                      </a:r>
                      <a:r>
                        <a:rPr lang="en-GB" sz="800" baseline="0" dirty="0" smtClean="0"/>
                        <a:t> a period of rapid economic development.  It is the largest economy in Africa.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In 2014 Nigeria became the world’s 21</a:t>
                      </a:r>
                      <a:r>
                        <a:rPr lang="en-GB" sz="800" baseline="30000" dirty="0" smtClean="0"/>
                        <a:t>st</a:t>
                      </a:r>
                      <a:r>
                        <a:rPr lang="en-GB" sz="800" baseline="0" dirty="0" smtClean="0"/>
                        <a:t> largest economy.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Nigeria supplies 2.7% of the world’s oil – the  12</a:t>
                      </a:r>
                      <a:r>
                        <a:rPr lang="en-GB" sz="800" baseline="30000" dirty="0" smtClean="0"/>
                        <a:t>th</a:t>
                      </a:r>
                      <a:r>
                        <a:rPr lang="en-GB" sz="800" baseline="0" dirty="0" smtClean="0"/>
                        <a:t> largest producer.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Politically, Nigeria has a significant global role.  It currently ranks as the 5</a:t>
                      </a:r>
                      <a:r>
                        <a:rPr lang="en-GB" sz="800" baseline="30000" dirty="0" smtClean="0"/>
                        <a:t>th</a:t>
                      </a:r>
                      <a:r>
                        <a:rPr lang="en-GB" sz="800" baseline="0" dirty="0" smtClean="0"/>
                        <a:t> largest contributor to UN peacekeeping missions around the world.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It has a population of 178 million people – the largest population of any African Country</a:t>
                      </a:r>
                      <a:endParaRPr lang="en-GB" sz="800" dirty="0"/>
                    </a:p>
                  </a:txBody>
                  <a:tcPr>
                    <a:solidFill>
                      <a:srgbClr val="BAF4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D3F8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1433421"/>
                  </a:ext>
                </a:extLst>
              </a:tr>
              <a:tr h="211294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Trade</a:t>
                      </a:r>
                      <a:endParaRPr lang="en-GB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4041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Manufacturing</a:t>
                      </a:r>
                      <a:r>
                        <a:rPr lang="en-GB" sz="800" b="1" baseline="0" dirty="0" smtClean="0">
                          <a:solidFill>
                            <a:schemeClr val="bg1"/>
                          </a:solidFill>
                        </a:rPr>
                        <a:t> and Economy</a:t>
                      </a: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17189">
                <a:tc>
                  <a:txBody>
                    <a:bodyPr/>
                    <a:lstStyle/>
                    <a:p>
                      <a:pPr marL="72000" lvl="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Nigeria’s main exports are crude and refined petroleum,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natural gas, rubber, cocoa and cotton.</a:t>
                      </a:r>
                    </a:p>
                    <a:p>
                      <a:pPr marL="72000" lvl="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 main trading partner until recently was the USA but now India is its biggest customer and sales to China, Japan and South Korea have increased by 40%.</a:t>
                      </a:r>
                    </a:p>
                    <a:p>
                      <a:pPr marL="72000" lvl="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 and Indonesia are the biggest customers for Nigerian Cotton.</a:t>
                      </a:r>
                    </a:p>
                    <a:p>
                      <a:pPr marL="72000" lvl="0" indent="-72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only significant trading partners they have in Africa are Ghana and Ivory Coast.</a:t>
                      </a:r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3F8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lvl="0" indent="-7200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 smtClean="0"/>
                        <a:t>In the past, growth in manufacturing was hindered</a:t>
                      </a:r>
                      <a:r>
                        <a:rPr lang="en-GB" sz="800" baseline="0" dirty="0" smtClean="0"/>
                        <a:t> by Nigeria’s dependence on the export of raw materials  where processing was mostly done abroad.</a:t>
                      </a:r>
                    </a:p>
                    <a:p>
                      <a:pPr marL="72000" lvl="0" indent="-72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Today, manufacturing accounts for 10% of Nigeria’s GDP.</a:t>
                      </a:r>
                    </a:p>
                    <a:p>
                      <a:pPr marL="72000" lvl="0" indent="-72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Among goods produced are: processed foods, textiles, leather items, soaps and detergents.</a:t>
                      </a:r>
                    </a:p>
                    <a:p>
                      <a:pPr marL="72000" lvl="0" indent="-72000">
                        <a:buFont typeface="Arial" panose="020B0604020202020204" pitchFamily="34" charset="0"/>
                        <a:buChar char="•"/>
                      </a:pPr>
                      <a:r>
                        <a:rPr lang="en-GB" sz="800" baseline="0" dirty="0" smtClean="0"/>
                        <a:t>Regular paid work now gives people a more secure income and provides an even-larger home market for purchasing products such as cars  and electrical goods</a:t>
                      </a:r>
                      <a:endParaRPr lang="en-GB" sz="800" dirty="0"/>
                    </a:p>
                  </a:txBody>
                  <a:tcPr>
                    <a:solidFill>
                      <a:srgbClr val="D3F8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47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bg1"/>
                          </a:solidFill>
                        </a:rPr>
                        <a:t>TNCs in Nigeria: Shell</a:t>
                      </a: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33776">
                <a:tc gridSpan="3"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Workers are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cheaper in 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Nigeria  t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 the UK or Netherlands ones would be. They employ 65,000 Nigerian workers and a further 250,000 jobs in related industries..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Despite the benefits, development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caused tensions and environmental problems.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 spills have caused water pollution and soil degradation, reducing agricultural production and fishing yields.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 oil flares send toxic fumes into the air.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 theft and sabotage are big problems in the region.</a:t>
                      </a:r>
                      <a:endParaRPr lang="en-GB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3F8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29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Aid</a:t>
                      </a:r>
                      <a:r>
                        <a:rPr lang="en-GB" sz="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to Nigeria</a:t>
                      </a:r>
                      <a:endParaRPr lang="en-GB" sz="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773">
                <a:tc grid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Almost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 million people (60%) live on less that US$1 a day.  Birth rates and infant mortality rates are high.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Nigeria receives  nearly US$5000 million in aid from countries such as the UK, USA and the World Bank.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most successful projects are community-based by small charities and NGOs.</a:t>
                      </a:r>
                    </a:p>
                  </a:txBody>
                  <a:tcPr>
                    <a:solidFill>
                      <a:srgbClr val="D3F8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40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 Impacts</a:t>
                      </a:r>
                      <a:r>
                        <a:rPr lang="en-GB" sz="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Social and Economic Change in Nigeria</a:t>
                      </a:r>
                      <a:endParaRPr lang="en-GB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8824">
                <a:tc>
                  <a:txBody>
                    <a:bodyPr/>
                    <a:lstStyle/>
                    <a:p>
                      <a:pPr algn="ctr"/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  <a:endParaRPr lang="en-GB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DE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251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indicators show an improving trend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HDI is steadily increasing, one of the highest improvements in the world over the last decade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Improvements  are expected to continue but it must be remembered that 60% of Nigeria’s population still live in poverty.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 growth  has lead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major air pollution causing respiratory and heart problems.</a:t>
                      </a:r>
                    </a:p>
                    <a:p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 growth has created squatter settlements and waste disposal is a major problem</a:t>
                      </a:r>
                    </a:p>
                    <a:p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Deforestation has led to destroyed habitats and added to CO2 emissions.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6B4834C-1DAB-4C4C-80B8-7E65783FF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43468"/>
              </p:ext>
            </p:extLst>
          </p:nvPr>
        </p:nvGraphicFramePr>
        <p:xfrm>
          <a:off x="4955289" y="29867"/>
          <a:ext cx="4932000" cy="1496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3464">
                  <a:extLst>
                    <a:ext uri="{9D8B030D-6E8A-4147-A177-3AD203B41FA5}">
                      <a16:colId xmlns="" xmlns:a16="http://schemas.microsoft.com/office/drawing/2014/main" val="754654229"/>
                    </a:ext>
                  </a:extLst>
                </a:gridCol>
                <a:gridCol w="2848536">
                  <a:extLst>
                    <a:ext uri="{9D8B030D-6E8A-4147-A177-3AD203B41FA5}">
                      <a16:colId xmlns="" xmlns:a16="http://schemas.microsoft.com/office/drawing/2014/main" val="845130388"/>
                    </a:ext>
                  </a:extLst>
                </a:gridCol>
              </a:tblGrid>
              <a:tr h="21638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Economic and Industrial Change in the UK</a:t>
                      </a:r>
                      <a:endParaRPr lang="en-GB" sz="800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3039151"/>
                  </a:ext>
                </a:extLst>
              </a:tr>
              <a:tr h="216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De-industrialisation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the decline in secondary (manufacturing) industries, and the subsequent growth in tertiary and quaternary employment</a:t>
                      </a:r>
                      <a:endParaRPr lang="en-GB" sz="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7FC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8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UK has experienced de-industrialisation and has changed into a post-industrial economy;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more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tertiary and quaternary industries.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manufacturing industries (like the steel around here) has moved to cheaper countries abroad (e.g. China).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employment structure for Teesside has changed in the last 50 years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to the loss of employment in iron, steel and chemical industries as companies such as SSI in Redcar close.</a:t>
                      </a:r>
                    </a:p>
                    <a:p>
                      <a:pPr lvl="0"/>
                      <a:r>
                        <a:rPr lang="pt-PT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1970’s, approximately 50% of people in Teesside were employed in manufacturing. </a:t>
                      </a: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2008, just 10% of jobs were based in manufacturing, which has mostly been due to industry closures.</a:t>
                      </a:r>
                      <a:endParaRPr lang="en-GB" sz="8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608646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D792F71-E843-4316-B206-FEA996C6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91302"/>
              </p:ext>
            </p:extLst>
          </p:nvPr>
        </p:nvGraphicFramePr>
        <p:xfrm>
          <a:off x="4951719" y="1559933"/>
          <a:ext cx="4935570" cy="30257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0951">
                  <a:extLst>
                    <a:ext uri="{9D8B030D-6E8A-4147-A177-3AD203B41FA5}">
                      <a16:colId xmlns="" xmlns:a16="http://schemas.microsoft.com/office/drawing/2014/main" val="1982992219"/>
                    </a:ext>
                  </a:extLst>
                </a:gridCol>
                <a:gridCol w="361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6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64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1585">
                <a:tc gridSpan="4"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Changing Economic</a:t>
                      </a:r>
                      <a:r>
                        <a:rPr lang="en-GB" sz="800" baseline="0" dirty="0" smtClean="0"/>
                        <a:t> and Industrial South West</a:t>
                      </a:r>
                      <a:endParaRPr lang="en-GB" sz="800" b="1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157517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 smtClean="0"/>
                        <a:t>Science</a:t>
                      </a:r>
                      <a:r>
                        <a:rPr lang="en-GB" sz="800" b="1" baseline="0" dirty="0" smtClean="0"/>
                        <a:t> Parks; Cambridge Science Park</a:t>
                      </a:r>
                      <a:endParaRPr lang="en-GB" sz="800" b="1" dirty="0"/>
                    </a:p>
                  </a:txBody>
                  <a:tcPr>
                    <a:solidFill>
                      <a:srgbClr val="B7FC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endParaRPr lang="en-GB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836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dirty="0" smtClean="0"/>
                        <a:t>Cambridge</a:t>
                      </a:r>
                      <a:r>
                        <a:rPr lang="en-GB" sz="800" b="0" baseline="0" dirty="0" smtClean="0"/>
                        <a:t> Science Park is located  next to the M11 and Stansted Airport in the town of Cambridge.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baseline="0" dirty="0" smtClean="0"/>
                        <a:t>It is close to Cambridge University, and employs lots of skilled workers from the University.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baseline="0" dirty="0" smtClean="0"/>
                        <a:t>It is built on greenfield site so that it can expand. It includes biomedical and computer/telecoms companies, and has a health and fitness club!</a:t>
                      </a:r>
                      <a:endParaRPr lang="en-GB" sz="800" b="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effectLst/>
                        </a:rPr>
                        <a:t>A </a:t>
                      </a:r>
                      <a:r>
                        <a:rPr lang="en-GB" sz="800" b="1" kern="1200" dirty="0" smtClean="0">
                          <a:effectLst/>
                        </a:rPr>
                        <a:t>science park </a:t>
                      </a:r>
                      <a:r>
                        <a:rPr lang="en-GB" sz="800" kern="1200" dirty="0" smtClean="0">
                          <a:effectLst/>
                        </a:rPr>
                        <a:t>is a group of scientific and technical knowledge-based businesses, located on a single site. Most of these are associated with universities, in order to use research facilities and employ skilled graduates. There are over 100 science parks located in the UK.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2024114"/>
                  </a:ext>
                </a:extLst>
              </a:tr>
              <a:tr h="180632">
                <a:tc gridSpan="4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dirty="0" smtClean="0"/>
                        <a:t>Business Parks; Blackbrook  Business Park, Taunton</a:t>
                      </a:r>
                      <a:endParaRPr lang="en-GB" sz="800" b="1" dirty="0"/>
                    </a:p>
                  </a:txBody>
                  <a:tcPr>
                    <a:solidFill>
                      <a:srgbClr val="B7FCB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endParaRPr lang="en-GB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8367"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 smtClean="0"/>
                        <a:t>Taunton is strategically located in the heart of Somerset midway between Bristol and Exeter, and Blackbrook is situated directly off junction 25 of the M5 motorway, around 2 miles from the town centre.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 smtClean="0"/>
                        <a:t>It is home to a variety of corporate businesses and public sector organisations</a:t>
                      </a:r>
                      <a:r>
                        <a:rPr lang="en-GB" sz="800" baseline="0" dirty="0" smtClean="0"/>
                        <a:t> e.g. solicitors, architects, banking as well as a nursery, Holiday Inn and Swimming Pool.</a:t>
                      </a:r>
                      <a:endParaRPr lang="en-GB" sz="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park 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an area of land that contains a cluster of different businesses, often located on the edges of towns and cities. This is because land is cheaper there, and more land is available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08C982D-7196-4B27-9ACF-AC2DC6F782F6}"/>
              </a:ext>
            </a:extLst>
          </p:cNvPr>
          <p:cNvSpPr/>
          <p:nvPr/>
        </p:nvSpPr>
        <p:spPr>
          <a:xfrm>
            <a:off x="7447801" y="5639803"/>
            <a:ext cx="2418430" cy="215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800" b="1" dirty="0"/>
              <a:t>Example</a:t>
            </a:r>
            <a:r>
              <a:rPr lang="en-GB" sz="800" dirty="0"/>
              <a:t>: </a:t>
            </a:r>
            <a:r>
              <a:rPr lang="en-GB" sz="800" dirty="0" smtClean="0"/>
              <a:t>In </a:t>
            </a:r>
            <a:r>
              <a:rPr lang="en-GB" sz="800" dirty="0" err="1" smtClean="0"/>
              <a:t>Selwick’s</a:t>
            </a:r>
            <a:r>
              <a:rPr lang="en-GB" sz="800" dirty="0" smtClean="0"/>
              <a:t> Bay, Holderness</a:t>
            </a:r>
            <a:endParaRPr lang="en-GB" sz="800" dirty="0"/>
          </a:p>
        </p:txBody>
      </p:sp>
      <p:pic>
        <p:nvPicPr>
          <p:cNvPr id="1026" name="Picture 2" descr="Image result for road world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9832" r="16795" b="11900"/>
          <a:stretch/>
        </p:blipFill>
        <p:spPr bwMode="auto">
          <a:xfrm>
            <a:off x="1925912" y="3346090"/>
            <a:ext cx="363483" cy="36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CD792F71-E843-4316-B206-FEA996C6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04499"/>
              </p:ext>
            </p:extLst>
          </p:nvPr>
        </p:nvGraphicFramePr>
        <p:xfrm>
          <a:off x="4951719" y="4538787"/>
          <a:ext cx="4935570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4025">
                  <a:extLst>
                    <a:ext uri="{9D8B030D-6E8A-4147-A177-3AD203B41FA5}">
                      <a16:colId xmlns="" xmlns:a16="http://schemas.microsoft.com/office/drawing/2014/main" val="1982992219"/>
                    </a:ext>
                  </a:extLst>
                </a:gridCol>
                <a:gridCol w="2791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8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Rural</a:t>
                      </a:r>
                      <a:r>
                        <a:rPr lang="en-GB" sz="800" b="1" baseline="0" dirty="0" smtClean="0"/>
                        <a:t> Changes </a:t>
                      </a:r>
                      <a:endParaRPr lang="en-GB" sz="800" b="1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1575178"/>
                  </a:ext>
                </a:extLst>
              </a:tr>
              <a:tr h="545044"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dirty="0" smtClean="0"/>
                        <a:t>Britain</a:t>
                      </a:r>
                      <a:r>
                        <a:rPr lang="en-GB" sz="800" b="0" baseline="0" dirty="0" smtClean="0"/>
                        <a:t> is experiencing </a:t>
                      </a:r>
                      <a:r>
                        <a:rPr lang="en-GB" sz="800" b="1" baseline="0" dirty="0" smtClean="0"/>
                        <a:t>counter-urbanisation</a:t>
                      </a:r>
                      <a:r>
                        <a:rPr lang="en-GB" sz="800" b="0" baseline="0" dirty="0" smtClean="0"/>
                        <a:t> where </a:t>
                      </a:r>
                      <a:r>
                        <a:rPr lang="en-GB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move to the countryside in search of a better quality of life away from pollution and overcrowding.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causes commuter villages and areas  (e.g.</a:t>
                      </a:r>
                      <a:r>
                        <a:rPr lang="en-GB" sz="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South Cambridgeshire): people live close to their work  but drive there by car. This can lead to benefits for the villages or drawbacks:</a:t>
                      </a:r>
                      <a:endParaRPr lang="en-GB" sz="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2024114"/>
                  </a:ext>
                </a:extLst>
              </a:tr>
              <a:tr h="6597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1" dirty="0" smtClean="0"/>
                        <a:t>Growth; South</a:t>
                      </a:r>
                      <a:r>
                        <a:rPr lang="en-GB" sz="800" b="1" baseline="0" dirty="0" smtClean="0"/>
                        <a:t> Cambridgeshire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baseline="0" dirty="0" smtClean="0"/>
                        <a:t>Good links to Cambridge and London by rail.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baseline="0" dirty="0" smtClean="0"/>
                        <a:t>High level of employment – around 21 % of the workforce is employed in high tech industries.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1" dirty="0" smtClean="0"/>
                        <a:t>Decline; The Outer Hebrides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dirty="0" smtClean="0"/>
                        <a:t>The number of school children is expected to fall over the next</a:t>
                      </a:r>
                      <a:r>
                        <a:rPr lang="en-GB" sz="800" b="0" baseline="0" dirty="0" smtClean="0"/>
                        <a:t> few years resulting in school closures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baseline="0" dirty="0" smtClean="0"/>
                        <a:t>It has an elderly population as young people leave to find employment.</a:t>
                      </a:r>
                      <a:endParaRPr lang="en-GB" sz="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CD792F71-E843-4316-B206-FEA996C6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98405"/>
              </p:ext>
            </p:extLst>
          </p:nvPr>
        </p:nvGraphicFramePr>
        <p:xfrm>
          <a:off x="4951719" y="5867299"/>
          <a:ext cx="4935570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35570">
                  <a:extLst>
                    <a:ext uri="{9D8B030D-6E8A-4147-A177-3AD203B41FA5}">
                      <a16:colId xmlns="" xmlns:a16="http://schemas.microsoft.com/office/drawing/2014/main" val="1982992219"/>
                    </a:ext>
                  </a:extLst>
                </a:gridCol>
              </a:tblGrid>
              <a:tr h="20105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North South Divide</a:t>
                      </a:r>
                      <a:endParaRPr lang="en-GB" sz="800" b="1" dirty="0"/>
                    </a:p>
                  </a:txBody>
                  <a:tcPr>
                    <a:solidFill>
                      <a:srgbClr val="C404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1575178"/>
                  </a:ext>
                </a:extLst>
              </a:tr>
              <a:tr h="3159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dirty="0" smtClean="0"/>
                        <a:t>Some parts of the UK are easier to;</a:t>
                      </a:r>
                      <a:r>
                        <a:rPr lang="en-GB" sz="800" b="0" baseline="0" dirty="0" smtClean="0"/>
                        <a:t> build and farm due to the landscape but deindustrialisation hit the North worse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baseline="0" dirty="0" smtClean="0"/>
                        <a:t>This means that the South is growing with migrants looking for work</a:t>
                      </a:r>
                      <a:endParaRPr lang="en-GB" sz="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2024114"/>
                  </a:ext>
                </a:extLst>
              </a:tr>
              <a:tr h="4308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dirty="0" smtClean="0"/>
                        <a:t>More</a:t>
                      </a:r>
                      <a:r>
                        <a:rPr lang="en-GB" sz="800" b="0" baseline="0" dirty="0" smtClean="0"/>
                        <a:t> unemployment in the North (9.9% in NE vs 4.4% in SE) links to poverty (2% higher in North).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baseline="0" dirty="0" smtClean="0"/>
                        <a:t>For every 12 jobs created in the South, only 1 is in the North.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800" b="0" baseline="0" dirty="0" smtClean="0"/>
                        <a:t>Average pay is £4k more in the South and you’ll live on average 2.5 years longer!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043" t="34823" r="60286" b="14013"/>
          <a:stretch/>
        </p:blipFill>
        <p:spPr>
          <a:xfrm>
            <a:off x="9064294" y="6223040"/>
            <a:ext cx="358156" cy="657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778" t="42268" r="51914" b="22986"/>
          <a:stretch/>
        </p:blipFill>
        <p:spPr>
          <a:xfrm>
            <a:off x="9472096" y="6428777"/>
            <a:ext cx="406787" cy="245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031" y="2654729"/>
            <a:ext cx="681254" cy="36425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72" y="482920"/>
            <a:ext cx="1832590" cy="137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7" y="70963"/>
            <a:ext cx="523982" cy="41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760481"/>
            <a:ext cx="284232" cy="29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328" y="3611668"/>
            <a:ext cx="694636" cy="4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cambridge science par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10" y="2187943"/>
            <a:ext cx="816328" cy="2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7830</TotalTime>
  <Words>2174</Words>
  <Application>Microsoft Office PowerPoint</Application>
  <PresentationFormat>A4 Paper (210x297 mm)</PresentationFormat>
  <Paragraphs>181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Newbury</dc:creator>
  <cp:lastModifiedBy>CleggG</cp:lastModifiedBy>
  <cp:revision>165</cp:revision>
  <cp:lastPrinted>2019-03-07T13:15:07Z</cp:lastPrinted>
  <dcterms:created xsi:type="dcterms:W3CDTF">2016-08-28T19:28:19Z</dcterms:created>
  <dcterms:modified xsi:type="dcterms:W3CDTF">2019-03-21T13:10:03Z</dcterms:modified>
</cp:coreProperties>
</file>