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8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4178-F4A0-4373-814E-5A5A63DA51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7B25AB-C296-48ED-B5F4-B9DAA6DF2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9758EC-5252-41A6-98F1-21118F988DEB}"/>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5" name="Footer Placeholder 4">
            <a:extLst>
              <a:ext uri="{FF2B5EF4-FFF2-40B4-BE49-F238E27FC236}">
                <a16:creationId xmlns:a16="http://schemas.microsoft.com/office/drawing/2014/main" id="{8EC95BB7-D656-4874-8D77-2EF679B6E8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3F665A-C5B0-4025-A6D5-4C1B7F5A28AC}"/>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19997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4272-4F98-47BD-B2A5-ADED7128D3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E3FED5-AEAB-4EA1-9B4D-70270BB81B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B026D5-3EC0-46D9-A917-545A7446C9BA}"/>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5" name="Footer Placeholder 4">
            <a:extLst>
              <a:ext uri="{FF2B5EF4-FFF2-40B4-BE49-F238E27FC236}">
                <a16:creationId xmlns:a16="http://schemas.microsoft.com/office/drawing/2014/main" id="{CB7E0671-A82B-454E-ADC7-1F2BE54FF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926B74-740B-494E-8FDB-ED6179BE2DF9}"/>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38455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0D7A99-2948-4BBB-BC74-763CCC7FDF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3BEE90-3FFD-48FF-B1F6-4785147FD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355A53-7E78-4A8E-A830-1932AD2C7529}"/>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5" name="Footer Placeholder 4">
            <a:extLst>
              <a:ext uri="{FF2B5EF4-FFF2-40B4-BE49-F238E27FC236}">
                <a16:creationId xmlns:a16="http://schemas.microsoft.com/office/drawing/2014/main" id="{1E9ED45C-0C95-4A86-9ECD-B89040D033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8493A5-3F96-443A-A7B1-D2B533218195}"/>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300258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0DFC6-2037-4232-AC09-D5398E34C4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35E22E-CF40-4352-8E10-09EF90AC26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43D9B5-01D0-4FD5-B6A1-5C3DEB60D1BC}"/>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5" name="Footer Placeholder 4">
            <a:extLst>
              <a:ext uri="{FF2B5EF4-FFF2-40B4-BE49-F238E27FC236}">
                <a16:creationId xmlns:a16="http://schemas.microsoft.com/office/drawing/2014/main" id="{EE6C4702-10E9-4689-9697-1D80D3B123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BF70A7-8F57-4B48-A625-E9630FE29A81}"/>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373246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EC1D-2F8E-46A9-9B9B-95B18E4D18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FAF021-47DA-41E7-A1E8-33E610F81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BCA95A-D5F7-4B27-930E-D93CEF5D18E3}"/>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5" name="Footer Placeholder 4">
            <a:extLst>
              <a:ext uri="{FF2B5EF4-FFF2-40B4-BE49-F238E27FC236}">
                <a16:creationId xmlns:a16="http://schemas.microsoft.com/office/drawing/2014/main" id="{4CD4BACB-9B5A-4CCD-B442-71C163AEC4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AA32E-5F39-47EB-B5F3-E3B314358F17}"/>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287144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58127-F94B-4027-B0B0-C21A0FAEFB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16FBAA-D50F-4D67-BFAD-9AD6CAB1A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FA1B26-15E3-49C1-A161-C8C98415D7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770997-46EB-4C22-9B4E-6F1EFA0AC78A}"/>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6" name="Footer Placeholder 5">
            <a:extLst>
              <a:ext uri="{FF2B5EF4-FFF2-40B4-BE49-F238E27FC236}">
                <a16:creationId xmlns:a16="http://schemas.microsoft.com/office/drawing/2014/main" id="{294B83EE-45DB-4C12-97EE-A57E3B294A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789499-41D0-4A65-8CA8-E2036BF0E135}"/>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1245744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57C1-1953-4981-BA30-415877E9FA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37EA05-E6AA-4B92-AC32-3640D89AC9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816B30-B6A4-4177-B452-548E90C018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4CF047-DC99-4325-B317-AB94D6945C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A50315-43C4-4632-8651-63F2C78598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A4EB13-31F3-4AC4-BD1B-B6874D48128D}"/>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8" name="Footer Placeholder 7">
            <a:extLst>
              <a:ext uri="{FF2B5EF4-FFF2-40B4-BE49-F238E27FC236}">
                <a16:creationId xmlns:a16="http://schemas.microsoft.com/office/drawing/2014/main" id="{A6CD27B3-E1AE-46A1-B88C-F91BD46AB0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C575D6-7C4B-4BE3-940E-160930A9079F}"/>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14601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B78BC-5AEE-4741-AF01-CF20E9D85D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7D5E5A7-B59A-42FA-9295-EC879C70DA70}"/>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4" name="Footer Placeholder 3">
            <a:extLst>
              <a:ext uri="{FF2B5EF4-FFF2-40B4-BE49-F238E27FC236}">
                <a16:creationId xmlns:a16="http://schemas.microsoft.com/office/drawing/2014/main" id="{5D83D566-E16B-492A-A301-76849B301C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3A27EDA-24DA-4DF9-A57C-6C7960E5C7D6}"/>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266692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1E643C-FE16-4356-B252-45A0FB071764}"/>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3" name="Footer Placeholder 2">
            <a:extLst>
              <a:ext uri="{FF2B5EF4-FFF2-40B4-BE49-F238E27FC236}">
                <a16:creationId xmlns:a16="http://schemas.microsoft.com/office/drawing/2014/main" id="{D2D60962-E53D-4EAD-B091-9DDE87091B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4F858D-16E6-4700-BB3E-4AA8223BB2C6}"/>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3230546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3F5F-5615-453C-93F7-A7F938B238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9638C89-A20F-4C56-86A5-C79DA26613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6215C6-1EC4-4956-8081-320AEA047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E44259-ACF4-4082-8F15-DCC4A715B9FA}"/>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6" name="Footer Placeholder 5">
            <a:extLst>
              <a:ext uri="{FF2B5EF4-FFF2-40B4-BE49-F238E27FC236}">
                <a16:creationId xmlns:a16="http://schemas.microsoft.com/office/drawing/2014/main" id="{AFC166BD-E450-4130-B160-BAF5AD7DA0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C7E038-E9CB-4425-AB68-D3EA01864934}"/>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234760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7A10-A8DB-443B-A7C3-47CE03A2DB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602F17-5ADD-4045-AB11-E26F31F64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7B1C0E-B764-4BBF-87D9-D66BCC8C1B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A9B275-C6B7-4675-8403-E3C73613DFF6}"/>
              </a:ext>
            </a:extLst>
          </p:cNvPr>
          <p:cNvSpPr>
            <a:spLocks noGrp="1"/>
          </p:cNvSpPr>
          <p:nvPr>
            <p:ph type="dt" sz="half" idx="10"/>
          </p:nvPr>
        </p:nvSpPr>
        <p:spPr/>
        <p:txBody>
          <a:bodyPr/>
          <a:lstStyle/>
          <a:p>
            <a:fld id="{B1B3D425-8678-4D6D-9B2B-96C565485667}" type="datetimeFigureOut">
              <a:rPr lang="en-GB" smtClean="0"/>
              <a:t>15/07/2021</a:t>
            </a:fld>
            <a:endParaRPr lang="en-GB"/>
          </a:p>
        </p:txBody>
      </p:sp>
      <p:sp>
        <p:nvSpPr>
          <p:cNvPr id="6" name="Footer Placeholder 5">
            <a:extLst>
              <a:ext uri="{FF2B5EF4-FFF2-40B4-BE49-F238E27FC236}">
                <a16:creationId xmlns:a16="http://schemas.microsoft.com/office/drawing/2014/main" id="{D6A18560-6E15-4627-9297-80F13C0501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5ACFF5-06D4-46D3-8E7F-83453E55ABD4}"/>
              </a:ext>
            </a:extLst>
          </p:cNvPr>
          <p:cNvSpPr>
            <a:spLocks noGrp="1"/>
          </p:cNvSpPr>
          <p:nvPr>
            <p:ph type="sldNum" sz="quarter" idx="12"/>
          </p:nvPr>
        </p:nvSpPr>
        <p:spPr/>
        <p:txBody>
          <a:bodyPr/>
          <a:lstStyle/>
          <a:p>
            <a:fld id="{65BD5A97-D4B7-4EE9-B5FF-DBFEA0023228}" type="slidenum">
              <a:rPr lang="en-GB" smtClean="0"/>
              <a:t>‹#›</a:t>
            </a:fld>
            <a:endParaRPr lang="en-GB"/>
          </a:p>
        </p:txBody>
      </p:sp>
    </p:spTree>
    <p:extLst>
      <p:ext uri="{BB962C8B-B14F-4D97-AF65-F5344CB8AC3E}">
        <p14:creationId xmlns:p14="http://schemas.microsoft.com/office/powerpoint/2010/main" val="21453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085005-3907-4FC1-B334-76AED73C6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160E2E-6623-40A3-B09C-7CE19B0AC3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4E9BFA-E6BF-4B05-AED8-70508A6D5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3D425-8678-4D6D-9B2B-96C565485667}" type="datetimeFigureOut">
              <a:rPr lang="en-GB" smtClean="0"/>
              <a:t>15/07/2021</a:t>
            </a:fld>
            <a:endParaRPr lang="en-GB"/>
          </a:p>
        </p:txBody>
      </p:sp>
      <p:sp>
        <p:nvSpPr>
          <p:cNvPr id="5" name="Footer Placeholder 4">
            <a:extLst>
              <a:ext uri="{FF2B5EF4-FFF2-40B4-BE49-F238E27FC236}">
                <a16:creationId xmlns:a16="http://schemas.microsoft.com/office/drawing/2014/main" id="{7EF11EAE-9FC5-4353-8365-33DFB73240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FA2F84-1D7B-4FE1-A934-F8EA094AF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D5A97-D4B7-4EE9-B5FF-DBFEA0023228}" type="slidenum">
              <a:rPr lang="en-GB" smtClean="0"/>
              <a:t>‹#›</a:t>
            </a:fld>
            <a:endParaRPr lang="en-GB"/>
          </a:p>
        </p:txBody>
      </p:sp>
    </p:spTree>
    <p:extLst>
      <p:ext uri="{BB962C8B-B14F-4D97-AF65-F5344CB8AC3E}">
        <p14:creationId xmlns:p14="http://schemas.microsoft.com/office/powerpoint/2010/main" val="976711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4BF498B5-C3B7-482D-84DF-60008050D027}"/>
              </a:ext>
            </a:extLst>
          </p:cNvPr>
          <p:cNvSpPr txBox="1"/>
          <p:nvPr/>
        </p:nvSpPr>
        <p:spPr>
          <a:xfrm>
            <a:off x="0" y="0"/>
            <a:ext cx="3171825" cy="478155"/>
          </a:xfrm>
          <a:prstGeom prst="rect">
            <a:avLst/>
          </a:prstGeom>
          <a:solidFill>
            <a:srgbClr val="00B0F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1200" b="1" dirty="0">
                <a:solidFill>
                  <a:schemeClr val="bg1"/>
                </a:solidFill>
                <a:effectLst/>
                <a:latin typeface="Comic Sans MS" panose="030F0702030302020204" pitchFamily="66" charset="0"/>
                <a:ea typeface="Adobe Gothic Std B"/>
                <a:cs typeface="Times New Roman" panose="02020603050405020304" pitchFamily="18" charset="0"/>
              </a:rPr>
              <a:t>Year 8 History – Unit 2 </a:t>
            </a:r>
            <a:endParaRPr lang="en-GB" sz="1200" dirty="0">
              <a:solidFill>
                <a:schemeClr val="bg1"/>
              </a:solidFill>
              <a:effectLst/>
              <a:ea typeface="Calibri" panose="020F0502020204030204" pitchFamily="34" charset="0"/>
              <a:cs typeface="Times New Roman" panose="02020603050405020304" pitchFamily="18" charset="0"/>
            </a:endParaRPr>
          </a:p>
          <a:p>
            <a:pPr>
              <a:lnSpc>
                <a:spcPct val="107000"/>
              </a:lnSpc>
              <a:spcAft>
                <a:spcPts val="0"/>
              </a:spcAft>
            </a:pPr>
            <a:r>
              <a:rPr lang="en-GB" sz="1200" b="1" dirty="0">
                <a:solidFill>
                  <a:schemeClr val="bg1"/>
                </a:solidFill>
                <a:effectLst/>
                <a:latin typeface="Comic Sans MS" panose="030F0702030302020204" pitchFamily="66" charset="0"/>
                <a:ea typeface="Adobe Gothic Std B"/>
                <a:cs typeface="Times New Roman" panose="02020603050405020304" pitchFamily="18" charset="0"/>
              </a:rPr>
              <a:t>Revision Sheet – The British Empire </a:t>
            </a:r>
            <a:endParaRPr lang="en-GB" sz="1200" dirty="0">
              <a:solidFill>
                <a:schemeClr val="bg1"/>
              </a:solidFill>
              <a:effectLst/>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BCB78A9-6AB1-47F9-8F6E-7541E8F649BD}"/>
              </a:ext>
            </a:extLst>
          </p:cNvPr>
          <p:cNvGraphicFramePr>
            <a:graphicFrameLocks noGrp="1"/>
          </p:cNvGraphicFramePr>
          <p:nvPr>
            <p:extLst>
              <p:ext uri="{D42A27DB-BD31-4B8C-83A1-F6EECF244321}">
                <p14:modId xmlns:p14="http://schemas.microsoft.com/office/powerpoint/2010/main" val="2698705426"/>
              </p:ext>
            </p:extLst>
          </p:nvPr>
        </p:nvGraphicFramePr>
        <p:xfrm>
          <a:off x="0" y="713933"/>
          <a:ext cx="3171825" cy="5946013"/>
        </p:xfrm>
        <a:graphic>
          <a:graphicData uri="http://schemas.openxmlformats.org/drawingml/2006/table">
            <a:tbl>
              <a:tblPr firstRow="1" firstCol="1" bandRow="1"/>
              <a:tblGrid>
                <a:gridCol w="1139235">
                  <a:extLst>
                    <a:ext uri="{9D8B030D-6E8A-4147-A177-3AD203B41FA5}">
                      <a16:colId xmlns:a16="http://schemas.microsoft.com/office/drawing/2014/main" val="1042115705"/>
                    </a:ext>
                  </a:extLst>
                </a:gridCol>
                <a:gridCol w="2032590">
                  <a:extLst>
                    <a:ext uri="{9D8B030D-6E8A-4147-A177-3AD203B41FA5}">
                      <a16:colId xmlns:a16="http://schemas.microsoft.com/office/drawing/2014/main" val="3714848165"/>
                    </a:ext>
                  </a:extLst>
                </a:gridCol>
              </a:tblGrid>
              <a:tr h="242354">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empire</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When one country controls other countries or lands.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18652284"/>
                  </a:ext>
                </a:extLst>
              </a:tr>
              <a:tr h="236790">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colony</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An area of land ruled by another country</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97728114"/>
                  </a:ext>
                </a:extLst>
              </a:tr>
              <a:tr h="182944">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imperialism</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Building up empires.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17426132"/>
                  </a:ext>
                </a:extLst>
              </a:tr>
              <a:tr h="357873">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nationalism</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Having pride in and love for your country, willing to defend it (patriotism)</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03465587"/>
                  </a:ext>
                </a:extLst>
              </a:tr>
              <a:tr h="236790">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exploration </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To travel in order to discover new things </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174419604"/>
                  </a:ext>
                </a:extLst>
              </a:tr>
              <a:tr h="236790">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civilise</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To educate people and improve their way of life</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19674908"/>
                  </a:ext>
                </a:extLst>
              </a:tr>
              <a:tr h="236790">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indigenous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Native people or the first people to live in a place</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45564690"/>
                  </a:ext>
                </a:extLst>
              </a:tr>
              <a:tr h="242354">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trade </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Buying or selling goods and services with other countries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00924482"/>
                  </a:ext>
                </a:extLst>
              </a:tr>
              <a:tr h="228085">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conquer </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To take control of a foreign land by force (war)</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41642557"/>
                  </a:ext>
                </a:extLst>
              </a:tr>
              <a:tr h="357873">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settlements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Groups of people would go to different countries to live and build towns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12317723"/>
                  </a:ext>
                </a:extLst>
              </a:tr>
              <a:tr h="236790">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missionaries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People sent to spread Christianity in a foreign country</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3090178"/>
                  </a:ext>
                </a:extLst>
              </a:tr>
              <a:tr h="236790">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decolonisation </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process to give colonies their independence </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702556116"/>
                  </a:ext>
                </a:extLst>
              </a:tr>
              <a:tr h="236790">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Aboriginal</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Name for the indigenous peoples of Australia</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124301752"/>
                  </a:ext>
                </a:extLst>
              </a:tr>
              <a:tr h="158732">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dictatorships</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 form of government in which a person or group rules with unlimited power</a:t>
                      </a:r>
                    </a:p>
                  </a:txBody>
                  <a:tcPr marL="50923" marR="50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198828738"/>
                  </a:ext>
                </a:extLst>
              </a:tr>
            </a:tbl>
          </a:graphicData>
        </a:graphic>
      </p:graphicFrame>
      <p:sp>
        <p:nvSpPr>
          <p:cNvPr id="6" name="Text Box 15">
            <a:extLst>
              <a:ext uri="{FF2B5EF4-FFF2-40B4-BE49-F238E27FC236}">
                <a16:creationId xmlns:a16="http://schemas.microsoft.com/office/drawing/2014/main" id="{2AC26FFD-D53A-4875-8808-EE67AB9E5B82}"/>
              </a:ext>
            </a:extLst>
          </p:cNvPr>
          <p:cNvSpPr txBox="1"/>
          <p:nvPr/>
        </p:nvSpPr>
        <p:spPr>
          <a:xfrm>
            <a:off x="3171824" y="0"/>
            <a:ext cx="9020176" cy="825500"/>
          </a:xfrm>
          <a:prstGeom prst="rect">
            <a:avLst/>
          </a:prstGeom>
          <a:solidFill>
            <a:srgbClr val="FFFF00"/>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GB" sz="1200" b="0" i="0" u="none" strike="noStrike" kern="0" cap="none" spc="0" normalizeH="0" baseline="0" noProof="0" dirty="0">
                <a:ln>
                  <a:noFill/>
                </a:ln>
                <a:effectLst/>
                <a:uLnTx/>
                <a:uFillTx/>
                <a:latin typeface="Calibri" panose="020F0502020204030204"/>
                <a:ea typeface="Calibri" panose="020F0502020204030204" pitchFamily="34" charset="0"/>
                <a:cs typeface="Times New Roman" panose="02020603050405020304" pitchFamily="18" charset="0"/>
              </a:rPr>
              <a:t>During the 18th century Britain’s empire grew quickly.  Britain realised that controlling other countries would help it become wealthier.  After 1750 Britain pursued a policy of Imperialism conquering other places like North America, the West Indies, Canada and India. However, in 1783 Britain suffered a setback when the North American colonies broke away from Britain.  Despite this, the empire continued to grow adding Australia and most of Africa.  By 1900, the British Empire covered one fifth of the world’s land surface.</a:t>
            </a:r>
          </a:p>
          <a:p>
            <a:pPr marL="0" marR="0" lvl="0" indent="0" defTabSz="914400" eaLnBrk="1" fontAlgn="auto" latinLnBrk="0" hangingPunct="1">
              <a:lnSpc>
                <a:spcPct val="107000"/>
              </a:lnSpc>
              <a:spcBef>
                <a:spcPts val="0"/>
              </a:spcBef>
              <a:spcAft>
                <a:spcPts val="800"/>
              </a:spcAft>
              <a:buClrTx/>
              <a:buSzTx/>
              <a:buFontTx/>
              <a:buNone/>
              <a:tabLst/>
              <a:defRPr/>
            </a:pPr>
            <a:r>
              <a:rPr kumimoji="0" lang="en-GB"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 </a:t>
            </a:r>
          </a:p>
        </p:txBody>
      </p:sp>
      <p:pic>
        <p:nvPicPr>
          <p:cNvPr id="7" name="Picture 6">
            <a:extLst>
              <a:ext uri="{FF2B5EF4-FFF2-40B4-BE49-F238E27FC236}">
                <a16:creationId xmlns:a16="http://schemas.microsoft.com/office/drawing/2014/main" id="{4925EB27-5E36-4697-A559-02C5FA438E94}"/>
              </a:ext>
            </a:extLst>
          </p:cNvPr>
          <p:cNvPicPr>
            <a:picLocks noChangeAspect="1"/>
          </p:cNvPicPr>
          <p:nvPr/>
        </p:nvPicPr>
        <p:blipFill>
          <a:blip r:embed="rId2"/>
          <a:stretch>
            <a:fillRect/>
          </a:stretch>
        </p:blipFill>
        <p:spPr>
          <a:xfrm>
            <a:off x="3171823" y="886533"/>
            <a:ext cx="3645724" cy="2536156"/>
          </a:xfrm>
          <a:prstGeom prst="rect">
            <a:avLst/>
          </a:prstGeom>
        </p:spPr>
      </p:pic>
      <p:pic>
        <p:nvPicPr>
          <p:cNvPr id="9" name="Picture 8">
            <a:extLst>
              <a:ext uri="{FF2B5EF4-FFF2-40B4-BE49-F238E27FC236}">
                <a16:creationId xmlns:a16="http://schemas.microsoft.com/office/drawing/2014/main" id="{94825245-DE67-4821-9910-24BFD5C645D9}"/>
              </a:ext>
            </a:extLst>
          </p:cNvPr>
          <p:cNvPicPr>
            <a:picLocks noChangeAspect="1"/>
          </p:cNvPicPr>
          <p:nvPr/>
        </p:nvPicPr>
        <p:blipFill>
          <a:blip r:embed="rId3"/>
          <a:stretch>
            <a:fillRect/>
          </a:stretch>
        </p:blipFill>
        <p:spPr>
          <a:xfrm>
            <a:off x="3295289" y="3686939"/>
            <a:ext cx="3398794" cy="2629255"/>
          </a:xfrm>
          <a:prstGeom prst="rect">
            <a:avLst/>
          </a:prstGeom>
        </p:spPr>
      </p:pic>
      <p:graphicFrame>
        <p:nvGraphicFramePr>
          <p:cNvPr id="10" name="Table 9">
            <a:extLst>
              <a:ext uri="{FF2B5EF4-FFF2-40B4-BE49-F238E27FC236}">
                <a16:creationId xmlns:a16="http://schemas.microsoft.com/office/drawing/2014/main" id="{CBB5C65E-2CF5-4841-BF32-389E2E6B31D9}"/>
              </a:ext>
            </a:extLst>
          </p:cNvPr>
          <p:cNvGraphicFramePr>
            <a:graphicFrameLocks noGrp="1"/>
          </p:cNvGraphicFramePr>
          <p:nvPr>
            <p:extLst>
              <p:ext uri="{D42A27DB-BD31-4B8C-83A1-F6EECF244321}">
                <p14:modId xmlns:p14="http://schemas.microsoft.com/office/powerpoint/2010/main" val="442343532"/>
              </p:ext>
            </p:extLst>
          </p:nvPr>
        </p:nvGraphicFramePr>
        <p:xfrm>
          <a:off x="6817547" y="861230"/>
          <a:ext cx="5369560" cy="6060570"/>
        </p:xfrm>
        <a:graphic>
          <a:graphicData uri="http://schemas.openxmlformats.org/drawingml/2006/table">
            <a:tbl>
              <a:tblPr firstRow="1" firstCol="1" bandRow="1"/>
              <a:tblGrid>
                <a:gridCol w="518160">
                  <a:extLst>
                    <a:ext uri="{9D8B030D-6E8A-4147-A177-3AD203B41FA5}">
                      <a16:colId xmlns:a16="http://schemas.microsoft.com/office/drawing/2014/main" val="705487739"/>
                    </a:ext>
                  </a:extLst>
                </a:gridCol>
                <a:gridCol w="1372326">
                  <a:extLst>
                    <a:ext uri="{9D8B030D-6E8A-4147-A177-3AD203B41FA5}">
                      <a16:colId xmlns:a16="http://schemas.microsoft.com/office/drawing/2014/main" val="3381819835"/>
                    </a:ext>
                  </a:extLst>
                </a:gridCol>
                <a:gridCol w="3479074">
                  <a:extLst>
                    <a:ext uri="{9D8B030D-6E8A-4147-A177-3AD203B41FA5}">
                      <a16:colId xmlns:a16="http://schemas.microsoft.com/office/drawing/2014/main" val="793352399"/>
                    </a:ext>
                  </a:extLst>
                </a:gridCol>
              </a:tblGrid>
              <a:tr h="258634">
                <a:tc>
                  <a:txBody>
                    <a:bodyPr/>
                    <a:lstStyle/>
                    <a:p>
                      <a:pPr algn="r">
                        <a:lnSpc>
                          <a:spcPct val="107000"/>
                        </a:lnSpc>
                        <a:spcAft>
                          <a:spcPts val="0"/>
                        </a:spcAft>
                      </a:pPr>
                      <a:r>
                        <a:rPr lang="en-GB"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Date</a:t>
                      </a:r>
                      <a:endParaRPr lang="en-GB"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r">
                        <a:lnSpc>
                          <a:spcPct val="107000"/>
                        </a:lnSpc>
                        <a:spcAft>
                          <a:spcPts val="0"/>
                        </a:spcAft>
                      </a:pPr>
                      <a:r>
                        <a:rPr lang="en-GB"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Event</a:t>
                      </a:r>
                      <a:endParaRPr lang="en-GB"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happened?</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518800461"/>
                  </a:ext>
                </a:extLst>
              </a:tr>
              <a:tr h="449817">
                <a:tc>
                  <a:txBody>
                    <a:bodyPr/>
                    <a:lstStyle/>
                    <a:p>
                      <a:pPr algn="r">
                        <a:lnSpc>
                          <a:spcPct val="107000"/>
                        </a:lnSpc>
                        <a:spcAft>
                          <a:spcPts val="0"/>
                        </a:spcAft>
                      </a:pPr>
                      <a:r>
                        <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1770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James Cook lands in Australia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British first visit Australia.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0355660"/>
                  </a:ext>
                </a:extLst>
              </a:tr>
              <a:tr h="519134">
                <a:tc>
                  <a:txBody>
                    <a:bodyPr/>
                    <a:lstStyle/>
                    <a:p>
                      <a:pPr algn="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1783</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American War of Independence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America is free from British control.  We call this time the end of the ‘First British Empire’. But Britain still has Canada, the West Indies, New Zealand and trading posts in India. </a:t>
                      </a:r>
                    </a:p>
                    <a:p>
                      <a:pPr algn="l">
                        <a:lnSpc>
                          <a:spcPct val="107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62529"/>
                  </a:ext>
                </a:extLst>
              </a:tr>
              <a:tr h="362461">
                <a:tc>
                  <a:txBody>
                    <a:bodyPr/>
                    <a:lstStyle/>
                    <a:p>
                      <a:pPr algn="r">
                        <a:lnSpc>
                          <a:spcPct val="107000"/>
                        </a:lnSpc>
                        <a:spcAft>
                          <a:spcPts val="0"/>
                        </a:spcAft>
                      </a:pPr>
                      <a:r>
                        <a:rPr lang="en-GB"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1757</a:t>
                      </a:r>
                      <a:endParaRPr lang="en-GB"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Battle of Plassey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The East India Company, led by Robert Clive, take control of large parts of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191430"/>
                  </a:ext>
                </a:extLst>
              </a:tr>
              <a:tr h="348783">
                <a:tc>
                  <a:txBody>
                    <a:bodyPr/>
                    <a:lstStyle/>
                    <a:p>
                      <a:pPr algn="r">
                        <a:lnSpc>
                          <a:spcPct val="107000"/>
                        </a:lnSpc>
                        <a:spcAft>
                          <a:spcPts val="0"/>
                        </a:spcAft>
                      </a:pPr>
                      <a:r>
                        <a:rPr lang="en-GB"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1770</a:t>
                      </a:r>
                      <a:endParaRPr lang="en-GB"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Bengal Famine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10 million people die of famine in Bengal due to heavy British taxation.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347584"/>
                  </a:ext>
                </a:extLst>
              </a:tr>
              <a:tr h="345053">
                <a:tc>
                  <a:txBody>
                    <a:bodyPr/>
                    <a:lstStyle/>
                    <a:p>
                      <a:pPr algn="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1857 </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Indian ‘Mutiny’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An uprising by Indian soldiers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sepoys)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in the British Army.</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563924"/>
                  </a:ext>
                </a:extLst>
              </a:tr>
              <a:tr h="345053">
                <a:tc>
                  <a:txBody>
                    <a:bodyPr/>
                    <a:lstStyle/>
                    <a:p>
                      <a:pPr algn="r">
                        <a:lnSpc>
                          <a:spcPct val="107000"/>
                        </a:lnSpc>
                        <a:spcAft>
                          <a:spcPts val="0"/>
                        </a:spcAft>
                      </a:pPr>
                      <a:r>
                        <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British Raj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Control of India is taken away from the East India Company and given to Queen Victoria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3178327"/>
                  </a:ext>
                </a:extLst>
              </a:tr>
              <a:tr h="481275">
                <a:tc>
                  <a:txBody>
                    <a:bodyPr/>
                    <a:lstStyle/>
                    <a:p>
                      <a:pPr algn="r">
                        <a:lnSpc>
                          <a:spcPct val="107000"/>
                        </a:lnSpc>
                        <a:spcAft>
                          <a:spcPts val="0"/>
                        </a:spcAft>
                      </a:pPr>
                      <a:r>
                        <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1919 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Amritsar Massacre (India)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379 Indian people murdered by British army after protests break out calling for independence.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7162541"/>
                  </a:ext>
                </a:extLst>
              </a:tr>
              <a:tr h="701185">
                <a:tc>
                  <a:txBody>
                    <a:bodyPr/>
                    <a:lstStyle/>
                    <a:p>
                      <a:pPr algn="r">
                        <a:lnSpc>
                          <a:spcPct val="107000"/>
                        </a:lnSpc>
                        <a:spcAft>
                          <a:spcPts val="0"/>
                        </a:spcAft>
                      </a:pPr>
                      <a:r>
                        <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Commonwealth is formed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Commonwealth is an alliance of Britain and other countries formerly of the British Empire.  They pledge allegiance to the British King or Queen.  The Commonwealth is voluntary.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640921"/>
                  </a:ext>
                </a:extLst>
              </a:tr>
              <a:tr h="480281">
                <a:tc>
                  <a:txBody>
                    <a:bodyPr/>
                    <a:lstStyle/>
                    <a:p>
                      <a:pPr algn="r">
                        <a:lnSpc>
                          <a:spcPct val="107000"/>
                        </a:lnSpc>
                        <a:spcAft>
                          <a:spcPts val="0"/>
                        </a:spcAft>
                      </a:pPr>
                      <a:r>
                        <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Indian Independence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India is granted independence.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06782"/>
                  </a:ext>
                </a:extLst>
              </a:tr>
              <a:tr h="557680">
                <a:tc>
                  <a:txBody>
                    <a:bodyPr/>
                    <a:lstStyle/>
                    <a:p>
                      <a:pPr algn="r">
                        <a:lnSpc>
                          <a:spcPct val="107000"/>
                        </a:lnSpc>
                        <a:spcAft>
                          <a:spcPts val="0"/>
                        </a:spcAft>
                      </a:pPr>
                      <a:r>
                        <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Mau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Mau</a:t>
                      </a:r>
                      <a:r>
                        <a:rPr lang="en-GB" sz="1200" dirty="0">
                          <a:effectLst/>
                          <a:latin typeface="Calibri" panose="020F0502020204030204" pitchFamily="34" charset="0"/>
                          <a:ea typeface="Calibri" panose="020F0502020204030204" pitchFamily="34" charset="0"/>
                          <a:cs typeface="Times New Roman" panose="02020603050405020304" pitchFamily="18" charset="0"/>
                        </a:rPr>
                        <a:t> Rebellion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War breaks out in Kenya between the Mau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Mau</a:t>
                      </a:r>
                      <a:r>
                        <a:rPr lang="en-GB" sz="1200" dirty="0">
                          <a:effectLst/>
                          <a:latin typeface="Calibri" panose="020F0502020204030204" pitchFamily="34" charset="0"/>
                          <a:ea typeface="Calibri" panose="020F0502020204030204" pitchFamily="34" charset="0"/>
                          <a:cs typeface="Times New Roman" panose="02020603050405020304" pitchFamily="18" charset="0"/>
                        </a:rPr>
                        <a:t>, fighting for independence, and the British.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980087"/>
                  </a:ext>
                </a:extLst>
              </a:tr>
              <a:tr h="557680">
                <a:tc>
                  <a:txBody>
                    <a:bodyPr/>
                    <a:lstStyle/>
                    <a:p>
                      <a:pPr algn="r">
                        <a:lnSpc>
                          <a:spcPct val="107000"/>
                        </a:lnSpc>
                        <a:spcAft>
                          <a:spcPts val="0"/>
                        </a:spcAft>
                      </a:pPr>
                      <a:r>
                        <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Ghanaian Independence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Ghana becomes the first African colony to be granted independence.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4781583"/>
                  </a:ext>
                </a:extLst>
              </a:tr>
            </a:tbl>
          </a:graphicData>
        </a:graphic>
      </p:graphicFrame>
    </p:spTree>
    <p:extLst>
      <p:ext uri="{BB962C8B-B14F-4D97-AF65-F5344CB8AC3E}">
        <p14:creationId xmlns:p14="http://schemas.microsoft.com/office/powerpoint/2010/main" val="117052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510</Words>
  <Application>Microsoft Office PowerPoint</Application>
  <PresentationFormat>Widescreen</PresentationFormat>
  <Paragraphs>69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Adobe Gothic Std B</vt:lpstr>
      <vt:lpstr>Arial</vt:lpstr>
      <vt:lpstr>Calibri</vt:lpstr>
      <vt:lpstr>Calibri Light</vt:lpstr>
      <vt:lpstr>Comic Sans MS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K Allen</dc:creator>
  <cp:lastModifiedBy>Miss K Allen</cp:lastModifiedBy>
  <cp:revision>6</cp:revision>
  <dcterms:created xsi:type="dcterms:W3CDTF">2020-06-29T14:31:08Z</dcterms:created>
  <dcterms:modified xsi:type="dcterms:W3CDTF">2021-07-15T18:57:31Z</dcterms:modified>
</cp:coreProperties>
</file>